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handoutMasterIdLst>
    <p:handoutMasterId r:id="rId2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76" r:id="rId8"/>
    <p:sldId id="277" r:id="rId9"/>
    <p:sldId id="263" r:id="rId10"/>
    <p:sldId id="262" r:id="rId11"/>
    <p:sldId id="265" r:id="rId12"/>
    <p:sldId id="266" r:id="rId13"/>
    <p:sldId id="267" r:id="rId14"/>
    <p:sldId id="278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80" r:id="rId24"/>
    <p:sldId id="281" r:id="rId25"/>
    <p:sldId id="283" r:id="rId26"/>
    <p:sldId id="282" r:id="rId27"/>
  </p:sldIdLst>
  <p:sldSz cx="12192000" cy="6858000"/>
  <p:notesSz cx="9144000" cy="6858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83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4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651E53-0248-4652-9371-D114F49F04BC}" type="datetimeFigureOut">
              <a:rPr lang="th-TH" smtClean="0"/>
              <a:t>25/11/59</a:t>
            </a:fld>
            <a:endParaRPr lang="th-TH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DCEC55-73A9-4E6D-943A-1C7110D7998A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820537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สไลด์ชื่อเรื่อง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สี่เหลี่ยมผืนผ้า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 latinLnBrk="0">
              <a:lnSpc>
                <a:spcPct val="90000"/>
              </a:lnSpc>
              <a:defRPr lang="th-TH" sz="6000" b="1">
                <a:solidFill>
                  <a:schemeClr val="tx1"/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 latinLnBrk="0">
              <a:spcBef>
                <a:spcPts val="0"/>
              </a:spcBef>
              <a:buNone/>
              <a:defRPr lang="th-TH" sz="2400"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  <a:lvl2pPr marL="457200" indent="0" algn="ctr" latinLnBrk="0">
              <a:buNone/>
              <a:defRPr lang="th-TH" sz="2000"/>
            </a:lvl2pPr>
            <a:lvl3pPr marL="914400" indent="0" algn="ctr" latinLnBrk="0">
              <a:buNone/>
              <a:defRPr lang="th-TH" sz="1800"/>
            </a:lvl3pPr>
            <a:lvl4pPr marL="1371600" indent="0" algn="ctr" latinLnBrk="0">
              <a:buNone/>
              <a:defRPr lang="th-TH" sz="1600"/>
            </a:lvl4pPr>
            <a:lvl5pPr marL="1828800" indent="0" algn="ctr" latinLnBrk="0">
              <a:buNone/>
              <a:defRPr lang="th-TH" sz="1600"/>
            </a:lvl5pPr>
            <a:lvl6pPr marL="2286000" indent="0" algn="ctr" latinLnBrk="0">
              <a:buNone/>
              <a:defRPr lang="th-TH" sz="1600"/>
            </a:lvl6pPr>
            <a:lvl7pPr marL="2743200" indent="0" algn="ctr" latinLnBrk="0">
              <a:buNone/>
              <a:defRPr lang="th-TH" sz="1600"/>
            </a:lvl7pPr>
            <a:lvl8pPr marL="3200400" indent="0" algn="ctr" latinLnBrk="0">
              <a:buNone/>
              <a:defRPr lang="th-TH" sz="1600"/>
            </a:lvl8pPr>
            <a:lvl9pPr marL="3657600" indent="0" algn="ctr" latinLnBrk="0">
              <a:buNone/>
              <a:defRPr lang="th-TH" sz="1600"/>
            </a:lvl9pPr>
          </a:lstStyle>
          <a:p>
            <a:r>
              <a:rPr lang="th-TH" smtClean="0"/>
              <a:t>คลิกเพื่อแก้ไขสไตล์ชื่อเรื่องรองต้นแบบ</a:t>
            </a:r>
            <a:endParaRPr lang="th-TH"/>
          </a:p>
        </p:txBody>
      </p:sp>
      <p:sp>
        <p:nvSpPr>
          <p:cNvPr id="11" name="ตัวแทนวันที่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B09685F2-2B5B-4DAA-9302-E1CCFB443C83}" type="datetimeFigureOut">
              <a:rPr lang="th-TH" smtClean="0"/>
              <a:t>25/11/59</a:t>
            </a:fld>
            <a:endParaRPr lang="th-TH"/>
          </a:p>
        </p:txBody>
      </p:sp>
      <p:sp>
        <p:nvSpPr>
          <p:cNvPr id="12" name="ตัวแทนส่วนท้าย 1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/>
          </a:p>
        </p:txBody>
      </p:sp>
      <p:sp>
        <p:nvSpPr>
          <p:cNvPr id="13" name="ตัวแทนหมายเลขสไลด์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F038B6AB-E36A-479A-8DEF-AD3CCDA6C37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8318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685F2-2B5B-4DAA-9302-E1CCFB443C83}" type="datetimeFigureOut">
              <a:rPr lang="th-TH" smtClean="0"/>
              <a:t>25/11/59</a:t>
            </a:fld>
            <a:endParaRPr lang="th-TH"/>
          </a:p>
        </p:txBody>
      </p:sp>
      <p:sp>
        <p:nvSpPr>
          <p:cNvPr id="5" name="ตัวแทนส่วนท้าย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B6AB-E36A-479A-8DEF-AD3CCDA6C37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3781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B09685F2-2B5B-4DAA-9302-E1CCFB443C83}" type="datetimeFigureOut">
              <a:rPr lang="th-TH" smtClean="0"/>
              <a:t>25/11/59</a:t>
            </a:fld>
            <a:endParaRPr lang="th-TH"/>
          </a:p>
        </p:txBody>
      </p:sp>
      <p:sp>
        <p:nvSpPr>
          <p:cNvPr id="5" name="ตัวแทนส่วนท้าย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 lang="th-TH"/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10" name="สี่เหลี่ยมผืนผ้า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F038B6AB-E36A-479A-8DEF-AD3CCDA6C37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9849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685F2-2B5B-4DAA-9302-E1CCFB443C83}" type="datetimeFigureOut">
              <a:rPr lang="th-TH" smtClean="0"/>
              <a:t>25/11/59</a:t>
            </a:fld>
            <a:endParaRPr lang="th-TH"/>
          </a:p>
        </p:txBody>
      </p:sp>
      <p:sp>
        <p:nvSpPr>
          <p:cNvPr id="5" name="ตัวแทนส่วนท้าย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B6AB-E36A-479A-8DEF-AD3CCDA6C37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2140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ส่วนหัวของส่วน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สี่เหลี่ยมผืนผ้า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 latinLnBrk="0">
              <a:lnSpc>
                <a:spcPct val="90000"/>
              </a:lnSpc>
              <a:defRPr lang="th-TH" sz="5000" b="1">
                <a:solidFill>
                  <a:schemeClr val="tx1"/>
                </a:solidFill>
              </a:defRPr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 latinLnBrk="0">
              <a:spcBef>
                <a:spcPts val="0"/>
              </a:spcBef>
              <a:buNone/>
              <a:defRPr lang="th-TH" sz="2400">
                <a:solidFill>
                  <a:schemeClr val="tx1"/>
                </a:solidFill>
              </a:defRPr>
            </a:lvl1pPr>
            <a:lvl2pPr marL="457200" indent="0" latinLnBrk="0">
              <a:buNone/>
              <a:defRPr lang="th-TH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th-TH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th-TH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th-TH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th-TH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th-TH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th-TH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th-TH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685F2-2B5B-4DAA-9302-E1CCFB443C83}" type="datetimeFigureOut">
              <a:rPr lang="th-TH" smtClean="0"/>
              <a:t>25/11/59</a:t>
            </a:fld>
            <a:endParaRPr lang="th-TH"/>
          </a:p>
        </p:txBody>
      </p:sp>
      <p:sp>
        <p:nvSpPr>
          <p:cNvPr id="5" name="ตัวแทนส่วนท้าย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B6AB-E36A-479A-8DEF-AD3CCDA6C37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5392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ส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685F2-2B5B-4DAA-9302-E1CCFB443C83}" type="datetimeFigureOut">
              <a:rPr lang="th-TH" smtClean="0"/>
              <a:t>25/11/59</a:t>
            </a:fld>
            <a:endParaRPr lang="th-TH"/>
          </a:p>
        </p:txBody>
      </p:sp>
      <p:sp>
        <p:nvSpPr>
          <p:cNvPr id="6" name="ตัวแทนส่วนท้าย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B6AB-E36A-479A-8DEF-AD3CCDA6C37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2527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 latinLnBrk="0">
              <a:buNone/>
              <a:defRPr lang="th-TH" sz="2400" b="1"/>
            </a:lvl1pPr>
            <a:lvl2pPr marL="457200" indent="0" latinLnBrk="0">
              <a:buNone/>
              <a:defRPr lang="th-TH" sz="2000" b="1"/>
            </a:lvl2pPr>
            <a:lvl3pPr marL="914400" indent="0" latinLnBrk="0">
              <a:buNone/>
              <a:defRPr lang="th-TH" sz="1800" b="1"/>
            </a:lvl3pPr>
            <a:lvl4pPr marL="1371600" indent="0" latinLnBrk="0">
              <a:buNone/>
              <a:defRPr lang="th-TH" sz="1600" b="1"/>
            </a:lvl4pPr>
            <a:lvl5pPr marL="1828800" indent="0" latinLnBrk="0">
              <a:buNone/>
              <a:defRPr lang="th-TH" sz="1600" b="1"/>
            </a:lvl5pPr>
            <a:lvl6pPr marL="2286000" indent="0" latinLnBrk="0">
              <a:buNone/>
              <a:defRPr lang="th-TH" sz="1600" b="1"/>
            </a:lvl6pPr>
            <a:lvl7pPr marL="2743200" indent="0" latinLnBrk="0">
              <a:buNone/>
              <a:defRPr lang="th-TH" sz="1600" b="1"/>
            </a:lvl7pPr>
            <a:lvl8pPr marL="3200400" indent="0" latinLnBrk="0">
              <a:buNone/>
              <a:defRPr lang="th-TH" sz="1600" b="1"/>
            </a:lvl8pPr>
            <a:lvl9pPr marL="3657600" indent="0" latinLnBrk="0">
              <a:buNone/>
              <a:defRPr lang="th-TH"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 latinLnBrk="0">
              <a:buNone/>
              <a:defRPr lang="th-TH" sz="2400" b="1"/>
            </a:lvl1pPr>
            <a:lvl2pPr marL="457200" indent="0" latinLnBrk="0">
              <a:buNone/>
              <a:defRPr lang="th-TH" sz="2000" b="1"/>
            </a:lvl2pPr>
            <a:lvl3pPr marL="914400" indent="0" latinLnBrk="0">
              <a:buNone/>
              <a:defRPr lang="th-TH" sz="1800" b="1"/>
            </a:lvl3pPr>
            <a:lvl4pPr marL="1371600" indent="0" latinLnBrk="0">
              <a:buNone/>
              <a:defRPr lang="th-TH" sz="1600" b="1"/>
            </a:lvl4pPr>
            <a:lvl5pPr marL="1828800" indent="0" latinLnBrk="0">
              <a:buNone/>
              <a:defRPr lang="th-TH" sz="1600" b="1"/>
            </a:lvl5pPr>
            <a:lvl6pPr marL="2286000" indent="0" latinLnBrk="0">
              <a:buNone/>
              <a:defRPr lang="th-TH" sz="1600" b="1"/>
            </a:lvl6pPr>
            <a:lvl7pPr marL="2743200" indent="0" latinLnBrk="0">
              <a:buNone/>
              <a:defRPr lang="th-TH" sz="1600" b="1"/>
            </a:lvl7pPr>
            <a:lvl8pPr marL="3200400" indent="0" latinLnBrk="0">
              <a:buNone/>
              <a:defRPr lang="th-TH" sz="1600" b="1"/>
            </a:lvl8pPr>
            <a:lvl9pPr marL="3657600" indent="0" latinLnBrk="0">
              <a:buNone/>
              <a:defRPr lang="th-TH"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685F2-2B5B-4DAA-9302-E1CCFB443C83}" type="datetimeFigureOut">
              <a:rPr lang="th-TH" smtClean="0"/>
              <a:t>25/11/59</a:t>
            </a:fld>
            <a:endParaRPr lang="th-TH"/>
          </a:p>
        </p:txBody>
      </p:sp>
      <p:sp>
        <p:nvSpPr>
          <p:cNvPr id="8" name="ตัวแทนส่วนท้าย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B6AB-E36A-479A-8DEF-AD3CCDA6C37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978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685F2-2B5B-4DAA-9302-E1CCFB443C83}" type="datetimeFigureOut">
              <a:rPr lang="th-TH" smtClean="0"/>
              <a:t>25/11/59</a:t>
            </a:fld>
            <a:endParaRPr lang="th-TH"/>
          </a:p>
        </p:txBody>
      </p:sp>
      <p:sp>
        <p:nvSpPr>
          <p:cNvPr id="4" name="ตัวแทนส่วนท้าย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B6AB-E36A-479A-8DEF-AD3CCDA6C37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7745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685F2-2B5B-4DAA-9302-E1CCFB443C83}" type="datetimeFigureOut">
              <a:rPr lang="th-TH" smtClean="0"/>
              <a:t>25/11/59</a:t>
            </a:fld>
            <a:endParaRPr lang="th-TH"/>
          </a:p>
        </p:txBody>
      </p:sp>
      <p:sp>
        <p:nvSpPr>
          <p:cNvPr id="3" name="ตัวแทนส่วนท้าย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B6AB-E36A-479A-8DEF-AD3CCDA6C37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0441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 latinLnBrk="0">
              <a:defRPr lang="th-TH" sz="3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518896" y="2465294"/>
            <a:ext cx="5389895" cy="4392706"/>
          </a:xfrm>
        </p:spPr>
        <p:txBody>
          <a:bodyPr>
            <a:normAutofit/>
          </a:bodyPr>
          <a:lstStyle>
            <a:lvl1pPr latinLnBrk="0">
              <a:defRPr lang="th-TH" sz="2200"/>
            </a:lvl1pPr>
            <a:lvl2pPr latinLnBrk="0">
              <a:defRPr lang="th-TH" sz="2000"/>
            </a:lvl2pPr>
            <a:lvl3pPr latinLnBrk="0">
              <a:defRPr lang="th-TH" sz="1800"/>
            </a:lvl3pPr>
            <a:lvl4pPr latinLnBrk="0">
              <a:defRPr lang="th-TH" sz="1600"/>
            </a:lvl4pPr>
            <a:lvl5pPr latinLnBrk="0">
              <a:defRPr lang="th-TH" sz="1600"/>
            </a:lvl5pPr>
            <a:lvl6pPr latinLnBrk="0">
              <a:defRPr lang="th-TH" sz="1600"/>
            </a:lvl6pPr>
            <a:lvl7pPr latinLnBrk="0">
              <a:defRPr lang="th-TH" sz="1600"/>
            </a:lvl7pPr>
            <a:lvl8pPr latinLnBrk="0">
              <a:defRPr lang="th-TH" sz="1600"/>
            </a:lvl8pPr>
            <a:lvl9pPr latinLnBrk="0">
              <a:defRPr lang="th-TH" sz="16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 latinLnBrk="0">
              <a:spcBef>
                <a:spcPts val="1500"/>
              </a:spcBef>
              <a:buNone/>
              <a:defRPr lang="th-TH" sz="2200"/>
            </a:lvl1pPr>
            <a:lvl2pPr marL="457200" indent="0" latinLnBrk="0">
              <a:buNone/>
              <a:defRPr lang="th-TH" sz="1400"/>
            </a:lvl2pPr>
            <a:lvl3pPr marL="914400" indent="0" latinLnBrk="0">
              <a:buNone/>
              <a:defRPr lang="th-TH" sz="1200"/>
            </a:lvl3pPr>
            <a:lvl4pPr marL="1371600" indent="0" latinLnBrk="0">
              <a:buNone/>
              <a:defRPr lang="th-TH" sz="1000"/>
            </a:lvl4pPr>
            <a:lvl5pPr marL="1828800" indent="0" latinLnBrk="0">
              <a:buNone/>
              <a:defRPr lang="th-TH" sz="1000"/>
            </a:lvl5pPr>
            <a:lvl6pPr marL="2286000" indent="0" latinLnBrk="0">
              <a:buNone/>
              <a:defRPr lang="th-TH" sz="1000"/>
            </a:lvl6pPr>
            <a:lvl7pPr marL="2743200" indent="0" latinLnBrk="0">
              <a:buNone/>
              <a:defRPr lang="th-TH" sz="1000"/>
            </a:lvl7pPr>
            <a:lvl8pPr marL="3200400" indent="0" latinLnBrk="0">
              <a:buNone/>
              <a:defRPr lang="th-TH" sz="1000"/>
            </a:lvl8pPr>
            <a:lvl9pPr marL="3657600" indent="0" latinLnBrk="0">
              <a:buNone/>
              <a:defRPr lang="th-TH" sz="1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685F2-2B5B-4DAA-9302-E1CCFB443C83}" type="datetimeFigureOut">
              <a:rPr lang="th-TH" smtClean="0"/>
              <a:t>25/11/59</a:t>
            </a:fld>
            <a:endParaRPr lang="th-TH"/>
          </a:p>
        </p:txBody>
      </p:sp>
      <p:sp>
        <p:nvSpPr>
          <p:cNvPr id="6" name="ตัวแทนส่วนท้าย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B6AB-E36A-479A-8DEF-AD3CCDA6C37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14066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 latinLnBrk="0">
              <a:defRPr lang="th-TH" sz="3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 latinLnBrk="0">
              <a:buNone/>
              <a:defRPr lang="th-TH" sz="2000"/>
            </a:lvl1pPr>
            <a:lvl2pPr marL="457200" indent="0" latinLnBrk="0">
              <a:buNone/>
              <a:defRPr lang="th-TH" sz="2800"/>
            </a:lvl2pPr>
            <a:lvl3pPr marL="914400" indent="0" latinLnBrk="0">
              <a:buNone/>
              <a:defRPr lang="th-TH" sz="2400"/>
            </a:lvl3pPr>
            <a:lvl4pPr marL="1371600" indent="0" latinLnBrk="0">
              <a:buNone/>
              <a:defRPr lang="th-TH" sz="2000"/>
            </a:lvl4pPr>
            <a:lvl5pPr marL="1828800" indent="0" latinLnBrk="0">
              <a:buNone/>
              <a:defRPr lang="th-TH" sz="2000"/>
            </a:lvl5pPr>
            <a:lvl6pPr marL="2286000" indent="0" latinLnBrk="0">
              <a:buNone/>
              <a:defRPr lang="th-TH" sz="2000"/>
            </a:lvl6pPr>
            <a:lvl7pPr marL="2743200" indent="0" latinLnBrk="0">
              <a:buNone/>
              <a:defRPr lang="th-TH" sz="2000"/>
            </a:lvl7pPr>
            <a:lvl8pPr marL="3200400" indent="0" latinLnBrk="0">
              <a:buNone/>
              <a:defRPr lang="th-TH" sz="2000"/>
            </a:lvl8pPr>
            <a:lvl9pPr marL="3657600" indent="0" latinLnBrk="0">
              <a:buNone/>
              <a:defRPr lang="th-TH" sz="2000"/>
            </a:lvl9pPr>
          </a:lstStyle>
          <a:p>
            <a:r>
              <a:rPr lang="th-TH" smtClean="0"/>
              <a:t>คลิกไอคอนเพื่อเพิ่มรูปภาพ</a:t>
            </a:r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 latinLnBrk="0">
              <a:buNone/>
              <a:defRPr lang="th-TH" sz="2200"/>
            </a:lvl1pPr>
            <a:lvl2pPr marL="457200" indent="0" latinLnBrk="0">
              <a:buNone/>
              <a:defRPr lang="th-TH" sz="1400"/>
            </a:lvl2pPr>
            <a:lvl3pPr marL="914400" indent="0" latinLnBrk="0">
              <a:buNone/>
              <a:defRPr lang="th-TH" sz="1200"/>
            </a:lvl3pPr>
            <a:lvl4pPr marL="1371600" indent="0" latinLnBrk="0">
              <a:buNone/>
              <a:defRPr lang="th-TH" sz="1000"/>
            </a:lvl4pPr>
            <a:lvl5pPr marL="1828800" indent="0" latinLnBrk="0">
              <a:buNone/>
              <a:defRPr lang="th-TH" sz="1000"/>
            </a:lvl5pPr>
            <a:lvl6pPr marL="2286000" indent="0" latinLnBrk="0">
              <a:buNone/>
              <a:defRPr lang="th-TH" sz="1000"/>
            </a:lvl6pPr>
            <a:lvl7pPr marL="2743200" indent="0" latinLnBrk="0">
              <a:buNone/>
              <a:defRPr lang="th-TH" sz="1000"/>
            </a:lvl7pPr>
            <a:lvl8pPr marL="3200400" indent="0" latinLnBrk="0">
              <a:buNone/>
              <a:defRPr lang="th-TH" sz="1000"/>
            </a:lvl8pPr>
            <a:lvl9pPr marL="3657600" indent="0" latinLnBrk="0">
              <a:buNone/>
              <a:defRPr lang="th-TH" sz="1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685F2-2B5B-4DAA-9302-E1CCFB443C83}" type="datetimeFigureOut">
              <a:rPr lang="th-TH" smtClean="0"/>
              <a:t>25/11/59</a:t>
            </a:fld>
            <a:endParaRPr lang="th-TH"/>
          </a:p>
        </p:txBody>
      </p:sp>
      <p:sp>
        <p:nvSpPr>
          <p:cNvPr id="6" name="ตัวแทนส่วนท้าย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B6AB-E36A-479A-8DEF-AD3CCDA6C37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5744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สี่เหลี่ยมผืนผ้า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  <a:p>
            <a:pPr lvl="5"/>
            <a:r>
              <a:rPr lang="th-TH"/>
              <a:t>ระดับที่หก</a:t>
            </a:r>
          </a:p>
          <a:p>
            <a:pPr lvl="6"/>
            <a:r>
              <a:rPr lang="th-TH"/>
              <a:t>ระดับที่เจ็ด</a:t>
            </a:r>
          </a:p>
          <a:p>
            <a:pPr lvl="7"/>
            <a:r>
              <a:rPr lang="th-TH"/>
              <a:t>ระดับที่แปด</a:t>
            </a:r>
          </a:p>
          <a:p>
            <a:pPr lvl="8"/>
            <a:r>
              <a:rPr lang="th-TH"/>
              <a:t>ระดับที่เก้า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th-TH" sz="1200">
                <a:solidFill>
                  <a:schemeClr val="tx1">
                    <a:tint val="7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B09685F2-2B5B-4DAA-9302-E1CCFB443C83}" type="datetimeFigureOut">
              <a:rPr lang="th-TH" smtClean="0"/>
              <a:t>25/11/59</a:t>
            </a:fld>
            <a:endParaRPr lang="th-TH"/>
          </a:p>
        </p:txBody>
      </p:sp>
      <p:sp>
        <p:nvSpPr>
          <p:cNvPr id="5" name="ตัวแทนส่วนท้าย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latinLnBrk="0">
              <a:defRPr lang="th-TH" sz="1200">
                <a:solidFill>
                  <a:schemeClr val="tx1">
                    <a:tint val="7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th-TH" sz="1200">
                <a:solidFill>
                  <a:schemeClr val="tx1">
                    <a:tint val="75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F038B6AB-E36A-479A-8DEF-AD3CCDA6C37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21042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lang="th-TH" sz="3000" kern="1200">
          <a:solidFill>
            <a:schemeClr val="bg1"/>
          </a:solidFill>
          <a:latin typeface="Leelawadee" panose="020B0502040204020203" pitchFamily="34" charset="-34"/>
          <a:ea typeface="+mj-ea"/>
          <a:cs typeface="Leelawadee" panose="020B0502040204020203" pitchFamily="34" charset="-34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lang="th-TH" sz="22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lang="th-TH" sz="20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lang="th-TH" sz="18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lang="th-TH" sz="16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lang="th-TH" sz="16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lang="th-TH" sz="16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lang="th-TH" sz="16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lang="th-TH" sz="16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lang="th-TH" sz="1600" kern="1200">
          <a:solidFill>
            <a:schemeClr val="tx1"/>
          </a:solidFill>
          <a:latin typeface="Leelawadee" panose="020B0502040204020203" pitchFamily="34" charset="-34"/>
          <a:ea typeface="+mn-ea"/>
          <a:cs typeface="Leelawadee" panose="020B0502040204020203" pitchFamily="34" charset="-34"/>
        </a:defRPr>
      </a:lvl9pPr>
    </p:bodyStyle>
    <p:otherStyle>
      <a:defPPr>
        <a:defRPr lang="th-TH"/>
      </a:defPPr>
      <a:lvl1pPr marL="0" algn="l" defTabSz="914400" rtl="0" eaLnBrk="1" latinLnBrk="0" hangingPunct="1">
        <a:defRPr lang="th-TH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th-TH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th-TH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th-TH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th-TH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th-TH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th-TH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th-TH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th-TH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6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17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4.png"/><Relationship Id="rId7" Type="http://schemas.openxmlformats.org/officeDocument/2006/relationships/image" Target="../media/image3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7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9.png"/><Relationship Id="rId10" Type="http://schemas.openxmlformats.org/officeDocument/2006/relationships/image" Target="../media/image45.png"/><Relationship Id="rId4" Type="http://schemas.openxmlformats.org/officeDocument/2006/relationships/image" Target="../media/image38.png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5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6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/>
          <p:cNvSpPr/>
          <p:nvPr/>
        </p:nvSpPr>
        <p:spPr>
          <a:xfrm>
            <a:off x="2832101" y="5397500"/>
            <a:ext cx="9359899" cy="9165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baseline="-25000" dirty="0"/>
          </a:p>
        </p:txBody>
      </p:sp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2909175" y="1640460"/>
            <a:ext cx="9282825" cy="706941"/>
          </a:xfrm>
        </p:spPr>
        <p:txBody>
          <a:bodyPr>
            <a:normAutofit/>
          </a:bodyPr>
          <a:lstStyle/>
          <a:p>
            <a:r>
              <a:rPr lang="th-TH" sz="4400" b="1" dirty="0" smtClean="0">
                <a:latin typeface="TH Chakra Petch" panose="02000506000000020004" pitchFamily="2" charset="-34"/>
                <a:cs typeface="TH Chakra Petch" panose="02000506000000020004" pitchFamily="2" charset="-34"/>
              </a:rPr>
              <a:t>การนำข้อมูลที่ไม่มีโครงสร้างมาบูรณาการเป็นข้อมูลที่มี</a:t>
            </a:r>
            <a:endParaRPr lang="th-TH" sz="4400" b="1" dirty="0">
              <a:latin typeface="TH Chakra Petch" panose="02000506000000020004" pitchFamily="2" charset="-34"/>
              <a:cs typeface="TH Chakra Petch" panose="02000506000000020004" pitchFamily="2" charset="-34"/>
            </a:endParaRPr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3137758" y="4486377"/>
            <a:ext cx="8825658" cy="1827701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th-TH" sz="2800" b="1" u="sng" dirty="0" smtClean="0">
                <a:latin typeface="TH Chakra Petch" panose="02000506000000020004" pitchFamily="2" charset="-34"/>
                <a:cs typeface="TH Chakra Petch" panose="02000506000000020004" pitchFamily="2" charset="-34"/>
              </a:rPr>
              <a:t>อาจารย์ที่ปรึกษา</a:t>
            </a:r>
          </a:p>
          <a:p>
            <a:pPr>
              <a:spcBef>
                <a:spcPts val="0"/>
              </a:spcBef>
            </a:pPr>
            <a:r>
              <a:rPr lang="th-TH" sz="2800" b="1" dirty="0" smtClean="0">
                <a:latin typeface="TH Chakra Petch" panose="02000506000000020004" pitchFamily="2" charset="-34"/>
                <a:cs typeface="TH Chakra Petch" panose="02000506000000020004" pitchFamily="2" charset="-34"/>
              </a:rPr>
              <a:t>อาจารย์ ธนพล </a:t>
            </a:r>
            <a:r>
              <a:rPr lang="th-TH" sz="2800" b="1" smtClean="0">
                <a:latin typeface="TH Chakra Petch" panose="02000506000000020004" pitchFamily="2" charset="-34"/>
                <a:cs typeface="TH Chakra Petch" panose="02000506000000020004" pitchFamily="2" charset="-34"/>
              </a:rPr>
              <a:t>พึ่งตัวเอง</a:t>
            </a:r>
            <a:endParaRPr lang="th-TH" sz="2800" b="1" dirty="0" smtClean="0">
              <a:latin typeface="TH Chakra Petch" panose="02000506000000020004" pitchFamily="2" charset="-34"/>
              <a:cs typeface="TH Chakra Petch" panose="02000506000000020004" pitchFamily="2" charset="-34"/>
            </a:endParaRPr>
          </a:p>
          <a:p>
            <a:pPr>
              <a:spcBef>
                <a:spcPts val="0"/>
              </a:spcBef>
            </a:pPr>
            <a:r>
              <a:rPr lang="th-TH" sz="2800" b="1" u="sng" dirty="0" smtClean="0">
                <a:latin typeface="TH Chakra Petch" panose="02000506000000020004" pitchFamily="2" charset="-34"/>
                <a:cs typeface="TH Chakra Petch" panose="02000506000000020004" pitchFamily="2" charset="-34"/>
              </a:rPr>
              <a:t>จัดทำโดย</a:t>
            </a:r>
          </a:p>
          <a:p>
            <a:pPr>
              <a:spcBef>
                <a:spcPts val="0"/>
              </a:spcBef>
            </a:pPr>
            <a:r>
              <a:rPr lang="th-TH" sz="2800" b="1" dirty="0" smtClean="0">
                <a:latin typeface="TH Chakra Petch" panose="02000506000000020004" pitchFamily="2" charset="-34"/>
                <a:cs typeface="TH Chakra Petch" panose="02000506000000020004" pitchFamily="2" charset="-34"/>
              </a:rPr>
              <a:t>นาย</a:t>
            </a:r>
            <a:r>
              <a:rPr lang="th-TH" sz="2800" b="1" dirty="0" err="1" smtClean="0">
                <a:latin typeface="TH Chakra Petch" panose="02000506000000020004" pitchFamily="2" charset="-34"/>
                <a:cs typeface="TH Chakra Petch" panose="02000506000000020004" pitchFamily="2" charset="-34"/>
              </a:rPr>
              <a:t>ทักษ์</a:t>
            </a:r>
            <a:r>
              <a:rPr lang="th-TH" sz="2800" b="1" dirty="0" smtClean="0">
                <a:latin typeface="TH Chakra Petch" panose="02000506000000020004" pitchFamily="2" charset="-34"/>
                <a:cs typeface="TH Chakra Petch" panose="02000506000000020004" pitchFamily="2" charset="-34"/>
              </a:rPr>
              <a:t>ดนัย สามัญ  </a:t>
            </a:r>
            <a:r>
              <a:rPr lang="en-US" sz="2800" b="1" dirty="0" smtClean="0">
                <a:latin typeface="TH Chakra Petch" panose="02000506000000020004" pitchFamily="2" charset="-34"/>
                <a:cs typeface="TH Chakra Petch" panose="02000506000000020004" pitchFamily="2" charset="-34"/>
              </a:rPr>
              <a:t>, </a:t>
            </a:r>
            <a:r>
              <a:rPr lang="th-TH" sz="2800" b="1" dirty="0" smtClean="0">
                <a:latin typeface="TH Chakra Petch" panose="02000506000000020004" pitchFamily="2" charset="-34"/>
                <a:cs typeface="TH Chakra Petch" panose="02000506000000020004" pitchFamily="2" charset="-34"/>
              </a:rPr>
              <a:t>นาย</a:t>
            </a:r>
            <a:r>
              <a:rPr lang="th-TH" sz="2800" b="1" dirty="0" err="1" smtClean="0">
                <a:latin typeface="TH Chakra Petch" panose="02000506000000020004" pitchFamily="2" charset="-34"/>
                <a:cs typeface="TH Chakra Petch" panose="02000506000000020004" pitchFamily="2" charset="-34"/>
              </a:rPr>
              <a:t>วรา</a:t>
            </a:r>
            <a:r>
              <a:rPr lang="th-TH" sz="2800" b="1" dirty="0" smtClean="0">
                <a:latin typeface="TH Chakra Petch" panose="02000506000000020004" pitchFamily="2" charset="-34"/>
                <a:cs typeface="TH Chakra Petch" panose="02000506000000020004" pitchFamily="2" charset="-34"/>
              </a:rPr>
              <a:t>วัจน์ จรัสจงดีพงศ์</a:t>
            </a:r>
            <a:endParaRPr lang="th-TH" sz="2800" b="1" dirty="0">
              <a:latin typeface="TH Chakra Petch" panose="02000506000000020004" pitchFamily="2" charset="-34"/>
              <a:cs typeface="TH Chakra Petch" panose="02000506000000020004" pitchFamily="2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5258">
            <a:off x="3385493" y="-2121222"/>
            <a:ext cx="1750615" cy="4713895"/>
          </a:xfrm>
          <a:prstGeom prst="rect">
            <a:avLst/>
          </a:prstGeom>
        </p:spPr>
      </p:pic>
      <p:sp>
        <p:nvSpPr>
          <p:cNvPr id="8" name="กล่องข้อความ 7"/>
          <p:cNvSpPr txBox="1"/>
          <p:nvPr/>
        </p:nvSpPr>
        <p:spPr>
          <a:xfrm>
            <a:off x="2909175" y="2228426"/>
            <a:ext cx="8755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400" b="1" dirty="0">
                <a:latin typeface="TH Chakra Petch" panose="02000506000000020004" pitchFamily="2" charset="-34"/>
                <a:cs typeface="TH Chakra Petch" panose="02000506000000020004" pitchFamily="2" charset="-34"/>
              </a:rPr>
              <a:t>โครงสร้าง เพื่อบริหารจัดการข้อมูลการรักษาของแพทย์</a:t>
            </a:r>
            <a:endParaRPr lang="th-TH" sz="4400" dirty="0"/>
          </a:p>
        </p:txBody>
      </p:sp>
      <p:sp>
        <p:nvSpPr>
          <p:cNvPr id="9" name="กล่องข้อความ 8"/>
          <p:cNvSpPr txBox="1"/>
          <p:nvPr/>
        </p:nvSpPr>
        <p:spPr>
          <a:xfrm>
            <a:off x="2909175" y="2819085"/>
            <a:ext cx="8755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TH Chakra Petch" panose="02000506000000020004" pitchFamily="2" charset="-34"/>
                <a:cs typeface="TH Chakra Petch" panose="02000506000000020004" pitchFamily="2" charset="-34"/>
              </a:rPr>
              <a:t>Integration Unstructured Data to Structured Data</a:t>
            </a:r>
            <a:endParaRPr lang="th-TH" sz="4400" dirty="0"/>
          </a:p>
        </p:txBody>
      </p:sp>
      <p:sp>
        <p:nvSpPr>
          <p:cNvPr id="10" name="กล่องข้อความ 9"/>
          <p:cNvSpPr txBox="1"/>
          <p:nvPr/>
        </p:nvSpPr>
        <p:spPr>
          <a:xfrm>
            <a:off x="2909175" y="3389351"/>
            <a:ext cx="77123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TH Chakra Petch" panose="02000506000000020004" pitchFamily="2" charset="-34"/>
                <a:cs typeface="TH Chakra Petch" panose="02000506000000020004" pitchFamily="2" charset="-34"/>
              </a:rPr>
              <a:t>for Data Management of Medical Diagnosis</a:t>
            </a:r>
            <a:endParaRPr lang="th-TH" sz="4400" dirty="0"/>
          </a:p>
        </p:txBody>
      </p:sp>
      <p:sp>
        <p:nvSpPr>
          <p:cNvPr id="11" name="กล่องข้อความ 10"/>
          <p:cNvSpPr txBox="1"/>
          <p:nvPr/>
        </p:nvSpPr>
        <p:spPr>
          <a:xfrm>
            <a:off x="0" y="6515851"/>
            <a:ext cx="3296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รูปภาพ </a:t>
            </a:r>
            <a:r>
              <a:rPr lang="en-US" sz="1600" dirty="0" smtClean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http://www.thinkgeek.com/product/e543/</a:t>
            </a:r>
            <a:endParaRPr lang="th-TH" sz="1600" dirty="0">
              <a:solidFill>
                <a:schemeClr val="bg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4414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8.33333E-7 7.40741E-7 L 8.33333E-7 0.00023 C -0.00039 -0.00671 -0.00156 -0.0132 -0.00117 -0.01968 C -0.00104 -0.02245 -0.00013 -0.02593 0.0013 -0.02639 C 0.00443 -0.02755 0.00729 -0.025 0.01029 -0.02407 C 0.01094 -0.01852 0.01107 -0.0125 0.01146 -0.00671 C 0.01211 -0.00394 0.01276 0.00208 0.01276 0.00231 L 0.01654 -0.01782 C 0.01992 -0.01968 0.02344 -0.02407 0.02669 -0.02407 C 0.02825 -0.02407 0.02799 -0.01968 0.02812 -0.01782 C 0.02851 -0.01181 0.02812 -0.00602 0.02812 7.40741E-7 L 0.04349 -0.00486 C 0.03854 -0.01273 0.02669 -0.02407 0.04206 -0.02407 L 0.04349 -0.02407 L 0.05469 -0.01782 C 0.05338 -0.01181 0.05091 -0.00648 0.05091 7.40741E-7 C 0.05091 0.00208 0.05338 0.00278 0.05469 0.00208 C 0.05755 0.00046 0.06237 -0.00671 0.06237 -0.00648 C 0.06445 -0.00602 0.06719 -0.00718 0.06875 -0.00486 C 0.07083 -0.00093 0.06484 0.00833 0.06367 7.40741E-7 C 0.0625 -0.00718 0.06367 -0.01482 0.06367 -0.02199 L 0.06484 -0.03102 L 0.06992 -0.01968 C 0.07292 -0.02338 0.07539 -0.02917 0.07891 -0.03102 C 0.08034 -0.03171 0.0819 -0.0287 0.08268 -0.02639 C 0.08411 -0.02245 0.08516 -0.01343 0.08516 -0.0132 C 0.08359 -0.00509 0.0845 -0.0088 0.08268 -0.00232 L 0.09036 -0.01782 C 0.09245 -0.0125 0.09349 -0.00556 0.09661 -0.00232 C 0.09805 -0.00116 0.09896 -0.00648 0.09922 -0.00903 C 0.09974 -0.01389 0.09922 -0.01945 0.09922 -0.02407 L 0.09661 -0.03542 L 0.10677 -0.04213 L 0.10937 -0.00903 C 0.11185 -0.01435 0.11562 -0.01806 0.11706 -0.02407 C 0.11745 -0.02639 0.11458 -0.02639 0.11315 -0.02639 C 0.11146 -0.02639 0.10807 -0.02407 0.10807 -0.02384 L 0.12838 -0.01968 C 0.12891 -0.01343 0.12969 -0.00671 0.12969 7.40741E-7 C 0.12969 0.00393 0.13021 0.00926 0.12838 0.01134 C 0.12721 0.01273 0.12669 0.00648 0.12591 0.00463 C 0.12552 0.00208 0.12292 -0.00695 0.12591 -0.00903 C 0.12747 -0.01019 0.1293 -0.00787 0.13099 -0.00671 C 0.13229 -0.00486 0.13346 -0.00208 0.13476 7.40741E-7 C 0.14349 0.01296 0.13854 -0.00278 0.13854 -0.02639 L 0.13099 0.01805 C 0.13398 0.01273 0.13724 0.0081 0.13984 0.00208 C 0.14141 -0.00139 0.14375 -0.00903 0.14375 -0.0088 L 0.14492 -0.00671 C 0.14831 -0.00486 0.15208 -0.00324 0.15508 7.40741E-7 C 0.15638 0.00139 0.15768 0.00949 0.15768 0.00648 C 0.15768 0.00208 0.15599 -0.00232 0.15508 -0.00671 C 0.15508 -0.00648 0.1526 -0.01968 0.1526 -0.01945 L 0.14883 -0.02407 C 0.1444 -0.02153 0.14596 -0.02361 0.14375 -0.01968 L 0.16523 -0.01551 C 0.16966 0.01898 0.16641 0.00393 0.16914 -0.01343 C 0.17031 -0.02037 0.17213 -0.01991 0.17552 -0.02199 C 0.1763 -0.01782 0.1776 -0.01343 0.17799 -0.00903 L 0.1793 0.00463 L 0.17799 -0.0331 C 0.17422 -0.03403 0.17005 -0.03241 0.16654 -0.03542 C 0.16523 -0.03657 0.16901 -0.03843 0.17044 -0.04005 C 0.17161 -0.04097 0.17292 -0.04144 0.17422 -0.04213 L 0.17799 -0.03773 L 0.17669 -0.04445 L 0.18815 -0.00486 C 0.18737 -0.01111 0.1862 -0.01782 0.18568 -0.02407 C 0.18503 -0.03171 0.18633 -0.04005 0.18437 -0.04676 C 0.18372 -0.04907 0.18177 -0.04375 0.1806 -0.04213 L 0.17669 -0.04907 L 0.20091 -0.01343 C 0.20169 -0.00671 0.20378 -0.00046 0.20338 0.00648 C 0.20325 0.00926 0.20078 0.01018 0.19961 0.00903 C 0.19844 0.00787 0.19883 0.00463 0.19831 0.00208 C 0.19883 -0.00232 0.19766 -0.00833 0.19961 -0.01111 C 0.20312 -0.0162 0.2082 -0.00509 0.20976 -0.00232 C 0.21068 -0.00486 0.21211 -0.00625 0.21237 -0.00903 C 0.21263 -0.01181 0.21146 -0.01482 0.21107 -0.01782 C 0.21094 -0.01852 0.21107 -0.01945 0.21107 -0.01968 L 0.21107 -0.03102 L 0.21992 -0.01782 C 0.22083 -0.01111 0.22213 -0.00486 0.22253 0.00208 C 0.22266 0.00463 0.22253 0.0081 0.22122 0.00903 C 0.21966 0.01018 0.21784 0.00764 0.21615 0.00648 C 0.21654 0.00463 0.21654 0.00185 0.21745 7.40741E-7 C 0.21836 -0.00208 0.21966 -0.0044 0.22122 -0.00486 C 0.22331 -0.00509 0.22747 0.00069 0.22891 0.00208 C 0.2293 7.40741E-7 0.23008 -0.00208 0.23008 -0.00486 C 0.23008 -0.01181 0.22891 -0.02639 0.22891 -0.02616 L 0.22891 -0.02639 C 0.22331 -0.02708 0.21667 -0.02269 0.21237 -0.0287 C 0.2099 -0.03195 0.21745 -0.04213 0.21745 -0.04167 C 0.22122 -0.04144 0.22526 -0.04236 0.22891 -0.04005 C 0.23034 -0.03889 0.22982 -0.0331 0.23138 -0.0331 C 0.23268 -0.0331 0.23138 -0.03773 0.23138 -0.04005 L 0.24154 -0.00903 C 0.24453 -0.00532 0.24961 -0.00417 0.25039 0.00208 C 0.25091 0.00509 0.24036 -0.00139 0.23906 -0.00232 C 0.23711 -0.00718 0.23568 -0.00972 0.23516 -0.01551 C 0.2345 -0.02269 0.23594 -0.03102 0.23398 -0.03773 C 0.23294 -0.04097 0.22969 -0.03889 0.2276 -0.04005 C 0.23607 -0.04514 0.23281 -0.04653 0.23776 -0.04213 L 0.2543 -0.00486 C 0.25208 -0.00972 0.24922 -0.01435 0.24792 -0.01968 C 0.24726 -0.02245 0.24753 -0.02778 0.24922 -0.0287 C 0.25247 -0.03056 0.25599 -0.02708 0.25937 -0.02639 C 0.2625 -0.01019 0.2582 -0.03032 0.26315 -0.01343 C 0.2638 -0.01111 0.2638 -0.0088 0.26445 -0.00671 C 0.26719 0.00278 0.26693 -0.00347 0.26693 0.00208 L 0.27969 -0.00486 C 0.27799 -0.00857 0.27018 -0.01898 0.27461 -0.02639 C 0.27552 -0.02801 0.27708 -0.02801 0.27838 -0.0287 L 0.28229 -0.02639 L 0.29245 -0.01968 C 0.29414 -0.01435 0.297 -0.00903 0.29753 -0.00232 C 0.29766 7.40741E-7 0.29479 -0.00324 0.29362 -0.00486 L 0.28854 -0.01343 L 0.3 -0.00486 C 0.30299 -0.00833 0.3056 -0.0132 0.30898 -0.01551 C 0.31016 -0.01644 0.31198 -0.01528 0.31276 -0.01343 C 0.31432 -0.00972 0.31523 7.40741E-7 0.31523 0.00023 C 0.31484 -0.00532 0.31562 -0.01111 0.31406 -0.01551 C 0.31237 -0.01968 0.30638 -0.02407 0.30638 -0.02384 L 0.3 -0.02199 L 0.31016 -0.02199 L 0.3293 -0.00232 C 0.32708 -0.00787 0.32474 -0.01227 0.32292 -0.01782 C 0.32226 -0.01968 0.32109 -0.02199 0.32161 -0.02407 C 0.3224 -0.02755 0.3276 -0.03009 0.3293 -0.03102 L 0.33307 -0.02639 L 0.32422 -0.0331 L 0.33437 -0.01782 C 0.33737 -0.02107 0.33958 -0.0294 0.34323 -0.0287 C 0.34674 -0.02801 0.34583 -0.00093 0.34583 7.40741E-7 L 0.35976 -0.01551 L 0.36862 -0.01111 C 0.36823 -0.00394 0.36862 0.00393 0.36745 0.01134 C 0.36706 0.01366 0.36615 0.00694 0.36615 0.00463 C 0.36615 0.00139 0.36628 -0.00208 0.36745 -0.00486 C 0.36823 -0.00648 0.36992 -0.00602 0.37122 -0.00671 C 0.37253 -0.00602 0.37396 -0.00602 0.375 -0.00486 C 0.37617 -0.00278 0.37604 0.00208 0.3776 0.00208 C 0.37891 0.00208 0.37865 -0.00208 0.37878 -0.00486 C 0.37917 -0.01042 0.37878 -0.01644 0.37878 -0.02199 L 0.38268 -0.01968 C 0.38646 -0.02107 0.39036 -0.02616 0.39414 -0.02407 C 0.40039 -0.02083 0.39922 -0.00787 0.39922 7.40741E-7 L 0.4043 -0.01343 C 0.40716 -0.00903 0.40924 7.40741E-7 0.41315 7.40741E-7 C 0.41601 7.40741E-7 0.41562 -0.0132 0.41562 -0.01782 L 0.41055 0.01366 L 0.43099 -0.00903 C 0.4276 -0.01111 0.42357 -0.01134 0.42083 -0.01551 C 0.41979 -0.01713 0.4207 -0.0213 0.422 -0.02199 C 0.42565 -0.02384 0.42969 -0.02199 0.43346 -0.02199 L 0.43607 -0.00486 C 0.43659 -0.01435 0.43398 -0.02639 0.44115 -0.02639 C 0.44323 -0.02639 0.44531 -0.025 0.4474 -0.02407 C 0.45065 -0.00787 0.44948 -0.01574 0.4513 7.40741E-7 C 0.46016 -0.00532 0.45638 -0.00602 0.46276 -0.00232 C 0.46224 0.00069 0.46302 0.00532 0.46146 0.00648 C 0.46029 0.00787 0.46029 0.00208 0.46016 7.40741E-7 C 0.4599 -0.00833 0.46016 -0.01644 0.46016 -0.02407 L 0.46784 -0.02199 C 0.48151 -0.0132 0.47799 -0.02153 0.47799 0.00463 L 0.48307 0.00208 C 0.48346 -0.00486 0.48437 -0.01111 0.48437 -0.01782 C 0.48437 -0.01968 0.48242 -0.02199 0.48307 -0.02407 C 0.48359 -0.02639 0.48555 -0.0257 0.48685 -0.02639 C 0.48945 -0.025 0.49297 -0.02593 0.49453 -0.02199 C 0.50143 -0.00417 0.49961 -0.01435 0.49961 0.00903 L 0.50078 -0.01343 C 0.51484 -0.01088 0.51224 -0.01782 0.51224 0.00208 L 0.52747 -0.00486 C 0.52461 -0.00903 0.52083 -0.01204 0.51862 -0.01782 C 0.51784 -0.01968 0.51875 -0.02292 0.51992 -0.02407 C 0.53659 -0.04398 0.522 -0.01945 0.52747 -0.0287 L 0.53385 -0.02407 L 0.53776 -0.00671 L 0.53385 -0.00486 L 0.54531 -0.01551 C 0.54661 -0.00972 0.54713 -0.00301 0.54909 0.00208 C 0.54987 0.00417 0.55169 0.00532 0.55299 0.00463 C 0.55443 0.00347 0.55469 7.40741E-7 0.55547 -0.00232 C 0.55638 -0.00671 0.55833 -0.01088 0.55807 -0.01551 C 0.55651 -0.04213 0.55677 -0.03009 0.55677 -0.05255 L 0.55299 -0.0331 L 0.56562 -0.01551 C 0.56693 -0.00972 0.56693 -0.00232 0.56953 0.00208 C 0.57057 0.00417 0.57187 -0.00139 0.57331 -0.00232 C 0.57578 -0.0044 0.57838 -0.00532 0.58086 -0.00671 L 0.58476 -0.00903 C 0.58516 -0.00602 0.58594 -0.00301 0.58594 7.40741E-7 C 0.58594 0.00208 0.58607 0.00648 0.58476 0.00648 C 0.58333 0.00648 0.58424 0.00208 0.58346 7.40741E-7 C 0.58242 -0.00255 0.58086 -0.00486 0.57969 -0.00671 C 0.57682 -0.02107 0.57708 -0.01528 0.57708 -0.02407 L 0.58594 -0.01111 L 0.59115 -0.03773 C 0.60312 -0.04005 0.59987 -0.03519 0.60378 -0.04213 L 0.60378 -0.00486 C 0.60677 -0.00833 0.61094 -0.01019 0.61263 -0.01551 C 0.61341 -0.01806 0.61042 -0.01945 0.60885 -0.01968 C 0.60638 -0.0206 0.60378 -0.01968 0.6013 -0.01968 L 0.62539 -0.01782 C 0.625 -0.01111 0.62539 -0.0044 0.62409 0.00208 C 0.6237 0.00463 0.62226 -0.00232 0.62292 -0.00486 C 0.62344 -0.00671 0.62539 -0.00602 0.62669 -0.00671 C 0.62878 -0.00602 0.63112 -0.00648 0.63307 -0.00486 C 0.63437 -0.00324 0.63503 0.00486 0.63555 0.00208 C 0.63659 -0.00301 0.63385 -0.01227 0.63307 -0.01782 C 0.63294 -0.01852 0.63307 -0.01945 0.63307 -0.01968 L 0.63932 -0.00486 C 0.64232 -0.00093 0.6457 0.00208 0.64831 0.00648 C 0.64922 0.00856 0.65052 0.0118 0.64961 0.01366 C 0.64857 0.01528 0.647 0.01204 0.6457 0.01134 C 0.64271 -0.00486 0.64466 0.00162 0.64062 -0.00903 C 0.64101 -0.01111 0.64101 -0.01389 0.64193 -0.01551 C 0.64453 -0.01968 0.647 -0.01713 0.64961 -0.01551 C 0.65273 0.00116 0.64805 -0.01898 0.65469 -0.00486 C 0.65547 -0.00255 0.65586 0.00463 0.65586 0.00208 C 0.65586 -0.00116 0.65508 -0.00394 0.65469 -0.00671 C 0.65338 -0.01482 0.65365 -0.01273 0.65078 -0.01968 C 0.65039 -0.02199 0.65078 -0.0257 0.64961 -0.02639 C 0.64284 -0.03032 0.64323 -0.02685 0.64323 -0.02199 L 0.66224 -0.01343 C 0.66432 0.01551 0.66224 0.00694 0.66484 -0.00232 C 0.66549 -0.00486 0.66654 -0.00671 0.66732 -0.00903 C 0.66771 -0.01111 0.66784 -0.01366 0.66862 -0.01551 C 0.67135 -0.02107 0.67396 -0.02199 0.675 -0.01343 C 0.67552 -0.00833 0.675 -0.00301 0.675 0.00208 L 0.675 -0.0287 C 0.67122 -0.0294 0.66732 -0.0294 0.66354 -0.03102 C 0.66211 -0.03148 0.65976 -0.03264 0.65976 -0.03542 C 0.65976 -0.0382 0.66211 -0.03843 0.66354 -0.04005 C 0.66471 -0.04097 0.66601 -0.04144 0.66732 -0.04213 C 0.6681 -0.03773 0.66862 -0.03102 0.6724 -0.03102 C 0.67344 -0.03102 0.67331 -0.03403 0.6737 -0.03542 L 0.6737 -0.04676 L 0.68255 -0.01343 C 0.68307 -0.00671 0.6845 7.40741E-7 0.68385 0.00648 C 0.68359 0.00949 0.68073 0.01366 0.68008 0.01134 C 0.67891 0.00718 0.68086 0.00208 0.68138 -0.00232 C 0.68307 -0.00139 0.68476 -0.00139 0.68646 7.40741E-7 C 0.69518 0.00648 0.69023 0.02153 0.69023 -0.02639 L 0.69401 -0.03102 C 0.69023 -0.03241 0.68633 -0.0338 0.68255 -0.03542 C 0.68125 -0.03588 0.67943 -0.03565 0.67878 -0.03773 C 0.67799 -0.04028 0.68216 -0.05023 0.68255 -0.05255 C 0.68385 -0.05046 0.68542 -0.0507 0.68646 -0.04907 C 0.68854 -0.04514 0.69154 -0.03542 0.69154 -0.03519 C 0.69193 -0.03773 0.69271 -0.03958 0.69271 -0.04213 C 0.69271 -0.04468 0.69154 -0.04907 0.69154 -0.04884 L 0.00391 0.07917 C 0.00443 0.07153 0.00534 0.06412 0.00534 0.05625 C 0.00534 0.05417 0.00508 0.05069 0.00391 0.04977 C 0.00273 0.04861 0.0013 0.05116 8.33333E-7 0.05208 C -0.00078 0.04722 -0.00326 0.03796 8.33333E-7 0.0338 C 0.0013 0.03241 0.00169 0.03843 0.0026 0.04074 C 0.00443 0.03981 0.00612 0.0375 0.00768 0.03843 C 0.00911 0.03935 0.01029 0.04514 0.01029 0.04537 L 0.01784 0.07685 C 0.01654 0.07083 0.01406 0.06505 0.01406 0.0588 C 0.01406 0.05625 0.01654 0.05625 0.01784 0.05625 C 0.02005 0.05625 0.02213 0.0581 0.02422 0.0588 C 0.02461 0.06111 0.02487 0.06319 0.02565 0.06551 C 0.02617 0.06805 0.02773 0.06968 0.02812 0.07222 C 0.02969 0.07963 0.02943 0.08356 0.02943 0.09028 L 0.04206 0.08125 C 0.03906 0.07685 0.03581 0.07268 0.03307 0.06782 C 0.03203 0.06597 0.03047 0.06366 0.0306 0.06111 C 0.03099 0.05764 0.03698 0.05463 0.03815 0.05417 C 0.03945 0.05625 0.04049 0.05926 0.04206 0.06111 C 0.04323 0.06227 0.04583 0.06319 0.04583 0.06343 L 0.05729 0.07222 C 0.05677 0.07755 0.05898 0.08704 0.05599 0.08819 C 0.05299 0.08912 0.05312 0.07847 0.05091 0.07454 L 0.04844 0.07014 L 0.06484 0.08356 C 0.06875 0.08403 0.07292 0.08889 0.0763 0.08588 C 0.07825 0.08403 0.07552 0.07824 0.075 0.07454 C 0.07383 0.06574 0.07435 0.06829 0.06992 0.06319 C 0.06497 0.0662 0.06706 0.06366 0.06367 0.07014 L 0.075 0.07014 L 0.08008 0.05208 L 0.09036 0.08125 C 0.08919 0.07986 0.0793 0.07199 0.08008 0.06319 C 0.08034 0.06065 0.08151 0.0581 0.08268 0.05625 C 0.08372 0.05509 0.08516 0.05509 0.08646 0.05417 C 0.09023 0.05856 0.08984 0.05903 0.09414 0.06111 C 0.09453 0.06111 0.09492 0.06111 0.09544 0.06111 L 0.08776 0.04977 C 0.09974 0.05208 0.09648 0.05671 0.10052 0.04977 L 0.09661 0.06551 C 0.10052 0.06412 0.10443 0.05856 0.10807 0.06111 C 0.11068 0.06273 0.10976 0.07014 0.11068 0.07454 L 0.11315 0.08819 L 0.11315 0.09954 L 0.11953 0.07917 L 0.14115 0.06111 C 0.14284 0.07014 0.15 0.09491 0.14622 0.08819 L 0.14245 0.08125 L 0.1526 0.06782 C 0.1543 0.07384 0.15573 0.08009 0.15768 0.08588 C 0.15833 0.08796 0.15638 0.08148 0.15638 0.07917 C 0.15638 0.07384 0.15729 0.06852 0.15768 0.06319 C 0.16341 0.0787 0.15664 0.05949 0.16276 0.08356 C 0.16341 0.08611 0.16445 0.08819 0.16523 0.09028 C 0.16484 0.08518 0.16458 0.07986 0.16406 0.07454 C 0.16263 0.06204 0.16276 0.07176 0.16276 0.06551 L 0.16406 0.0588 C 0.16016 0.0581 0.15586 0.06018 0.1526 0.05625 C 0.15104 0.05463 0.15247 0.0493 0.15391 0.04722 C 0.15495 0.04583 0.15638 0.04907 0.15768 0.04977 C 0.15898 0.05208 0.15963 0.05625 0.16146 0.05625 C 0.16276 0.05625 0.1625 0.05208 0.16276 0.04977 C 0.16302 0.04676 0.16276 0.04375 0.16276 0.04074 L 0.16654 0.0588 L 0.16523 0.04074 L 0.16523 0.01805 L 0.17292 0.08125 C 0.17461 0.08727 0.17513 0.09491 0.17799 0.09954 C 0.1793 0.10139 0.18203 0.09954 0.18307 0.09722 C 0.1845 0.09421 0.18398 0.08958 0.18437 0.08588 C 0.18398 0.07917 0.1845 0.07176 0.18307 0.06551 C 0.18255 0.06319 0.1806 0.06319 0.1793 0.06319 C 0.17799 0.06319 0.17552 0.06551 0.17552 0.06574 L 0.19323 0.07685 C 0.19661 0.07917 0.19987 0.08356 0.20338 0.08356 C 0.20482 0.08356 0.20456 0.07917 0.20469 0.07685 C 0.20495 0.07384 0.20469 0.07083 0.20469 0.06782 L 0.21992 0.07917 C 0.21823 0.07315 0.21367 0.06736 0.21484 0.06111 C 0.21575 0.05625 0.22253 0.06551 0.22253 0.06574 L 0.21992 0.05417 C 0.21654 0.05208 0.21211 0.05231 0.20976 0.04722 C 0.20859 0.04491 0.21185 0.04167 0.21354 0.04074 C 0.2151 0.03981 0.22057 0.0463 0.22122 0.04722 L 0.22122 0.04977 L 0.2276 0.07222 C 0.22891 0.07824 0.22838 0.0868 0.23138 0.09028 C 0.23359 0.09305 0.23906 0.08588 0.23906 0.08611 C 0.23984 0.08356 0.24088 0.08148 0.24154 0.07917 C 0.24271 0.07477 0.24414 0.06551 0.24414 0.06574 C 0.24284 0.06458 0.24167 0.06319 0.24023 0.06319 C 0.23463 0.06319 0.23594 0.06805 0.23906 0.07454 C 0.23997 0.07662 0.24154 0.07755 0.24284 0.07917 C 0.24466 0.08866 0.24414 0.08356 0.24414 0.09491 L 0.24792 0.07014 C 0.26211 0.07847 0.25937 0.06968 0.25937 0.09259 L 0.27083 0.07917 C 0.26914 0.07315 0.26615 0.06759 0.26575 0.06111 C 0.26549 0.05856 0.26823 0.05926 0.26953 0.0588 C 0.27552 0.05625 0.27487 0.05625 0.27838 0.05625 L 0.28607 0.07454 C 0.28945 0.07755 0.2931 0.07963 0.29622 0.08356 C 0.2974 0.08518 0.29831 0.09305 0.2987 0.09028 C 0.29961 0.08611 0.29805 0.08125 0.29753 0.07685 C 0.297 0.07292 0.29557 0.06597 0.29362 0.06319 C 0.29258 0.06157 0.29115 0.06157 0.28984 0.06111 C 0.2875 0.06157 0.28229 0.06319 0.27969 0.06551 C 0.27917 0.06597 0.27878 0.06713 0.27838 0.06782 L 0.28737 0.04977 L 0.30638 0.08356 C 0.30052 0.06921 0.29635 0.06991 0.30378 0.06319 C 0.30508 0.06227 0.30638 0.06157 0.30768 0.06111 C 0.30898 0.06157 0.31029 0.06204 0.31146 0.06319 C 0.31302 0.06505 0.31458 0.06713 0.31523 0.07014 C 0.31693 0.07685 0.31654 0.09005 0.31654 0.09722 L 0.32031 0.09491 C 0.31979 0.08657 0.31771 0.07014 0.32031 0.06111 C 0.32109 0.05856 0.32292 0.0581 0.32422 0.05625 C 0.32591 0.05718 0.32812 0.05625 0.3293 0.0588 C 0.33099 0.06227 0.33099 0.06782 0.33177 0.07222 C 0.33281 0.07778 0.33385 0.08241 0.33437 0.08819 C 0.3345 0.08958 0.33437 0.09097 0.33437 0.09259 L 0.33685 0.07454 C 0.33945 0.07014 0.34115 0.06319 0.34453 0.06111 C 0.34596 0.05972 0.34635 0.06505 0.347 0.06782 C 0.34922 0.07569 0.34831 0.08055 0.34831 0.09028 L 0.36224 0.07685 C 0.35976 0.07153 0.35417 0.06782 0.35469 0.06111 C 0.35508 0.05579 0.36068 0.05972 0.36354 0.0588 C 0.37057 0.05625 0.3651 0.05625 0.36862 0.05625 L 0.3763 0.07222 C 0.3776 0.07824 0.37669 0.08796 0.38008 0.09028 C 0.38255 0.09213 0.38268 0.07685 0.38268 0.07708 C 0.38125 0.0625 0.38138 0.06782 0.38138 0.06111 L 0.375 0.04977 C 0.37539 0.04282 0.37357 0.03426 0.3763 0.0294 C 0.37747 0.02731 0.37943 0.05023 0.38008 0.05208 C 0.38099 0.0537 0.38268 0.05324 0.38385 0.05417 L 0.39154 0.04977 L 0.38893 0.08125 C 0.39245 0.07917 0.39687 0.07963 0.39922 0.07454 C 0.40078 0.07106 0.40013 0.06319 0.39792 0.06111 C 0.39557 0.05856 0.39297 0.06551 0.39023 0.06551 L 0.38893 0.06551 L 0.40807 0.07917 C 0.40716 0.07222 0.40612 0.06551 0.40547 0.0588 C 0.40534 0.05625 0.40625 0.06319 0.40677 0.06551 C 0.40742 0.06805 0.40846 0.07014 0.40937 0.07222 C 0.40885 0.07755 0.40976 0.0838 0.40807 0.08819 C 0.40729 0.09005 0.40482 0.08796 0.4043 0.08588 C 0.40234 0.07893 0.40794 0.07778 0.40937 0.07685 C 0.41055 0.07755 0.41211 0.07755 0.41315 0.07917 C 0.41432 0.08055 0.41419 0.08588 0.41562 0.08588 C 0.41706 0.08588 0.4168 0.08148 0.41693 0.07917 C 0.41732 0.07315 0.41693 0.06713 0.41693 0.06111 L 0.41185 0.10625 L 0.42461 0.08125 C 0.42878 0.08218 0.4332 0.08125 0.43724 0.08356 C 0.4388 0.08449 0.43828 0.09028 0.43984 0.09028 C 0.44115 0.09028 0.44062 0.08588 0.44115 0.08356 C 0.44062 0.08125 0.44049 0.07893 0.43984 0.07685 C 0.43919 0.0743 0.43841 0.07199 0.43724 0.07014 C 0.43476 0.06574 0.43281 0.06505 0.42969 0.06319 C 0.42526 0.06597 0.42682 0.06366 0.42461 0.06782 L 0.44362 0.09722 C 0.44401 0.08958 0.44492 0.08218 0.44492 0.07454 C 0.44492 0.07222 0.44349 0.07014 0.44362 0.06782 C 0.44427 0.06065 0.447 0.06018 0.45 0.0588 C 0.46211 0.08032 0.44779 0.05278 0.45508 0.07222 C 0.45612 0.075 0.45833 0.07616 0.45885 0.07917 C 0.45976 0.08333 0.45885 0.08819 0.45885 0.09259 L 0.46146 0.07454 C 0.46393 0.07014 0.46575 0.06319 0.46901 0.06111 C 0.47044 0.05972 0.47096 0.06505 0.47161 0.06782 C 0.47266 0.07222 0.47292 0.07708 0.47409 0.08125 L 0.47539 0.08588 L 0.48555 0.08356 C 0.48385 0.07755 0.48086 0.07222 0.48047 0.06551 C 0.48034 0.06273 0.48737 0.05903 0.48815 0.0588 C 0.48854 0.05856 0.48893 0.0588 0.48945 0.0588 L 0.49961 0.07685 C 0.50351 0.0581 0.49974 0.0588 0.50469 0.0588 L 0.497 0.05417 C 0.50911 0.0493 0.50573 0.05463 0.50976 0.04722 L 0.50976 0.09259 C 0.51016 0.08588 0.50976 0.0787 0.51107 0.07222 C 0.51159 0.06968 0.51484 0.0706 0.51484 0.06782 C 0.51484 0.06551 0.51224 0.0662 0.51107 0.06551 C 0.51146 0.06319 0.51094 0.05926 0.51224 0.0588 C 0.51615 0.05671 0.52292 0.0588 0.5237 0.06782 C 0.52435 0.07454 0.5237 0.08125 0.5237 0.08819 L 0.53268 0.07222 C 0.53216 0.07917 0.53138 0.08588 0.53138 0.09259 C 0.53138 0.09514 0.53164 0.09768 0.53268 0.09954 C 0.53359 0.10116 0.53516 0.10093 0.53646 0.10139 C 0.54284 0.09792 0.53841 0.10255 0.54154 0.09259 C 0.54844 0.07037 0.54661 0.08866 0.54661 0.06111 L 0.53893 0.07917 L 0.54909 0.07014 C 0.55247 0.06713 0.5556 0.06157 0.55937 0.06111 C 0.56068 0.06065 0.56055 0.06551 0.56055 0.06782 C 0.56094 0.07755 0.56055 0.08727 0.56055 0.09722 L 0.572 0.07454 L 0.58216 0.07917 C 0.58424 0.08403 0.58529 0.0919 0.58854 0.09491 C 0.60117 0.10718 0.59505 0.0713 0.59492 0.07014 C 0.59427 0.06667 0.5888 0.06412 0.58724 0.06319 L 0.58594 0.07014 L 0.61016 0.07685 L 0.6 0.07014 L 0.61784 0.06782 C 0.61823 0.07454 0.61836 0.08148 0.61901 0.08819 C 0.61953 0.09282 0.62161 0.10139 0.62161 0.10185 C 0.62292 0.09491 0.62422 0.09143 0.62161 0.08356 C 0.62109 0.08241 0.61992 0.08356 0.61901 0.08356 L 0.62409 0.06319 C 0.62461 0.07014 0.62487 0.07685 0.62539 0.08356 C 0.62565 0.08657 0.62526 0.09074 0.62669 0.09259 C 0.62773 0.09398 0.62917 0.09097 0.63047 0.09028 L 0.62669 0.08588 L 0.63815 0.06782 C 0.63763 0.07454 0.6362 0.08148 0.63685 0.08819 C 0.63711 0.09074 0.6388 0.0838 0.63932 0.08125 C 0.64049 0.07708 0.64193 0.06782 0.64193 0.06805 C 0.6457 0.07222 0.64648 0.07245 0.64961 0.07917 C 0.65052 0.08125 0.6513 0.08356 0.65208 0.08588 C 0.65065 0.07014 0.65078 0.07685 0.65078 0.06551 L 0.65846 0.07454 C 0.66745 0.10671 0.66081 0.09097 0.66484 0.07014 C 0.66523 0.06736 0.66732 0.06713 0.66862 0.06551 C 0.66992 0.0662 0.67148 0.0662 0.6724 0.06782 C 0.67344 0.06944 0.67357 0.07222 0.6737 0.07454 C 0.67396 0.08055 0.6737 0.08657 0.6737 0.09259 L 0.67878 0.07454 C 0.68008 0.08055 0.68008 0.08819 0.68255 0.09259 C 0.68698 0.10046 0.68867 0.08518 0.68893 0.08356 C 0.6875 0.07083 0.68763 0.07616 0.68763 0.06782 L 0.68646 0.04722 L -0.00117 0.14213 C 0.00013 0.17268 8.33333E-7 0.1618 8.33333E-7 0.17407 L 0.00391 0.15787 C 0.00482 0.16481 0.00247 0.1787 0.00638 0.1787 C 0.01029 0.1787 0.00495 0.16319 0.00768 0.15787 C 0.00976 0.15486 0.01536 0.16296 0.01536 0.16319 C 0.01797 0.17708 0.01784 0.17153 0.01784 0.1787 L 0.02318 0.1493 C 0.02422 0.18125 0.01823 0.18079 0.02565 0.18079 L 0.02161 0.15787 L 0.03307 0.16736 C 0.03529 0.17268 0.03633 0.18009 0.03945 0.1831 C 0.04167 0.18518 0.04713 0.18079 0.04713 0.18125 L 0.06367 0.16065 C 0.06029 0.16296 0.05599 0.16296 0.05338 0.16736 C 0.04909 0.17523 0.05768 0.17778 0.05859 0.1787 C 0.05976 0.17778 0.06146 0.17778 0.06237 0.17593 C 0.06328 0.17454 0.06263 0.16782 0.06367 0.16968 C 0.06549 0.17292 0.06615 0.1831 0.06615 0.18356 C 0.06458 0.19722 0.06706 0.19421 0.05976 0.19421 L 0.06745 0.15787 C 0.07031 0.2088 0.06706 0.1662 0.06992 0.15347 C 0.07057 0.15093 0.07331 0.15347 0.075 0.15347 L 0.08138 0.16065 C 0.08476 0.15787 0.08802 0.15486 0.09154 0.15347 C 0.09284 0.15347 0.09505 0.15347 0.09544 0.15602 C 0.09648 0.1625 0.09544 0.16968 0.09544 0.17593 L 0.09036 0.16968 C 0.08737 0.17338 0.08346 0.17523 0.08138 0.18079 C 0.0806 0.18287 0.08385 0.1831 0.08516 0.1831 C 0.08659 0.1831 0.08776 0.18125 0.08906 0.18079 L 0.09036 0.17407 L 0.10052 0.1493 C 0.10091 0.15579 0.10091 0.16898 0.10299 0.17593 C 0.10325 0.17755 0.10391 0.17778 0.1043 0.1787 L 0.09792 0.15602 L 0.10937 0.16065 L 0.11068 0.18079 L 0.10937 0.14676 L 0.11823 0.15602 C 0.11745 0.16296 0.11601 0.16921 0.11575 0.17593 C 0.11562 0.18009 0.11497 0.18611 0.11706 0.18773 C 0.1194 0.18935 0.12461 0.1831 0.12461 0.18356 C 0.12552 0.18079 0.12604 0.17824 0.12721 0.17593 C 0.12838 0.17407 0.1375 0.16805 0.12969 0.16065 C 0.12669 0.15764 0.12292 0.16065 0.11953 0.16065 L 0.13476 0.15602 C 0.13984 0.20046 0.13542 0.17338 0.13854 0.16065 C 0.13919 0.15833 0.14115 0.15903 0.14245 0.15787 C 0.14375 0.15949 0.14531 0.16065 0.14622 0.16296 C 0.14805 0.16667 0.14753 0.17454 0.14753 0.1787 L 0.16146 0.15347 C 0.16159 0.15579 0.15872 0.1831 0.16654 0.18079 C 0.1681 0.18055 0.16914 0.17778 0.17044 0.17593 C 0.17526 0.16319 0.17292 0.17222 0.17292 0.14676 L 0.1806 0.15347 C 0.18099 0.16065 0.1806 0.16736 0.18177 0.17407 C 0.18229 0.17593 0.18229 0.16921 0.18307 0.16736 C 0.18398 0.16481 0.18568 0.16389 0.18685 0.16296 C 0.18815 0.16366 0.18997 0.16319 0.19075 0.16481 C 0.19349 0.17199 0.19323 0.17593 0.19323 0.1831 L 0.20846 0.16736 C 0.20508 0.16481 0.20195 0.16065 0.19831 0.16065 C 0.197 0.16065 0.19648 0.16481 0.197 0.16736 C 0.19766 0.16968 0.19961 0.16898 0.20091 0.16968 C 0.2026 0.17037 0.2043 0.17106 0.20599 0.17153 C 0.2056 0.17523 0.20638 0.18079 0.20469 0.1831 C 0.20247 0.18611 0.20013 0.17569 0.19961 0.17407 L 0.21484 0.14491 C 0.21628 0.1787 0.21198 0.16898 0.21862 0.18079 L 0.21354 0.15347 L 0.225 0.15602 L 0.23906 0.15787 C 0.23958 0.16805 0.23698 0.18079 0.24414 0.18079 C 0.24544 0.18079 0.24661 0.1794 0.24792 0.1787 C 0.2487 0.17407 0.24961 0.16065 0.25039 0.16481 C 0.25312 0.1794 0.25299 0.17407 0.25299 0.18079 L 0.26953 0.16736 C 0.26615 0.16389 0.26315 0.1588 0.25937 0.15787 C 0.25781 0.15764 0.2569 0.16204 0.25677 0.16481 C 0.25651 0.16991 0.25768 0.17523 0.25807 0.18079 L 0.26445 0.1787 L 0.27461 0.1493 C 0.27552 0.17292 0.27109 0.17755 0.27969 0.18518 C 0.28008 0.18588 0.28047 0.18518 0.28099 0.18518 L 0.27331 0.16065 L 0.28346 0.15347 C 0.28398 0.16065 0.28385 0.16736 0.28476 0.17407 C 0.28516 0.17685 0.28594 0.18009 0.28737 0.18079 C 0.28854 0.18171 0.28984 0.1794 0.29115 0.1787 L 0.29362 0.16481 L 0.29492 0.15787 C 0.29805 0.17454 0.29427 0.15417 0.29753 0.17407 C 0.29779 0.17639 0.2987 0.18079 0.2987 0.18125 L 0.2987 0.15347 C 0.29922 0.16065 0.29883 0.16736 0.3 0.17407 C 0.30039 0.17593 0.30052 0.16921 0.3013 0.16736 C 0.30234 0.16481 0.30365 0.16204 0.30508 0.16065 C 0.30625 0.15903 0.30898 0.15787 0.30898 0.15833 L 0.31523 0.16968 C 0.31823 0.16551 0.3224 0.16389 0.32422 0.15787 C 0.32487 0.15579 0.32187 0.15301 0.32031 0.15347 C 0.31888 0.15417 0.31862 0.15787 0.31784 0.16065 C 0.31745 0.16296 0.31641 0.16481 0.31654 0.16736 C 0.31706 0.17569 0.31823 0.18287 0.32292 0.18518 C 0.32409 0.18611 0.32539 0.18518 0.32669 0.18518 L 0.34323 0.16481 C 0.33984 0.16736 0.33568 0.16736 0.33307 0.17153 C 0.33177 0.17407 0.33281 0.1794 0.33437 0.18079 C 0.3349 0.18125 0.34219 0.17708 0.34323 0.17593 C 0.34414 0.17153 0.34427 0.1588 0.34583 0.16296 C 0.34909 0.17153 0.34831 0.16667 0.34831 0.17593 L 0.35976 0.14676 C 0.35664 0.17153 0.35716 0.16018 0.35716 0.18079 L 0.36107 0.1493 L 0.3737 0.15162 C 0.37604 0.15347 0.37539 0.16065 0.3763 0.16481 L 0.3776 0.17153 C 0.37565 0.17338 0.37109 0.17778 0.36862 0.1787 C 0.36654 0.1787 0.36445 0.1787 0.36224 0.1787 L 0.37878 0.16065 C 0.38268 0.15903 0.38633 0.15532 0.39023 0.15602 C 0.3918 0.15602 0.39245 0.16018 0.39284 0.16296 C 0.39635 0.18588 0.39128 0.17569 0.39531 0.1831 L 0.38893 0.16736 C 0.38476 0.16805 0.37943 0.16435 0.3763 0.16968 C 0.37409 0.17292 0.37513 0.18194 0.3776 0.18518 C 0.37969 0.18796 0.38294 0.18356 0.38516 0.18079 L 0.38893 0.17593 L 0.39792 0.14491 C 0.39818 0.14907 0.39935 0.17199 0.40039 0.1787 C 0.40065 0.1794 0.4013 0.18009 0.40169 0.18079 L 0.39414 0.15787 L 0.40547 0.16296 C 0.40937 0.16389 0.4138 0.16319 0.41693 0.16736 C 0.41875 0.16968 0.41732 0.17523 0.41823 0.1787 C 0.41862 0.18009 0.41992 0.18009 0.42083 0.18079 L 0.41823 0.16481 C 0.41523 0.16898 0.4112 0.17083 0.40937 0.17593 C 0.40859 0.1787 0.41159 0.18055 0.41315 0.18079 C 0.41406 0.18125 0.41484 0.1794 0.41562 0.1787 L 0.43476 0.14491 C 0.43516 0.15787 0.4345 0.17199 0.43607 0.18518 C 0.43633 0.18773 0.43984 0.18773 0.43984 0.18796 L 0.43476 0.15787 L 0.44622 0.15602 C 0.44779 0.18055 0.44375 0.17407 0.4526 0.1787 C 0.45378 0.1794 0.45508 0.18009 0.45638 0.18079 C 0.45716 0.1787 0.45859 0.17685 0.45885 0.17407 C 0.45911 0.17153 0.4582 0.16968 0.45768 0.16736 C 0.4569 0.16481 0.45625 0.16204 0.45508 0.16065 C 0.45299 0.15764 0.44987 0.15787 0.4474 0.15787 L 0.48437 0.1493 C 0.48047 0.15 0.47656 0.1493 0.47292 0.15162 C 0.47161 0.15231 0.47539 0.15278 0.47669 0.15347 C 0.47878 0.15532 0.48099 0.15694 0.48307 0.15787 C 0.48463 0.16088 0.48867 0.1662 0.48815 0.17153 C 0.48789 0.17454 0.48646 0.17593 0.48555 0.1787 C 0.47708 0.17593 0.47917 0.18055 0.47669 0.17153 L 0.49193 0.14676 C 0.49232 0.15347 0.49232 0.16065 0.49323 0.16736 C 0.49362 0.16991 0.49505 0.17153 0.4957 0.17407 C 0.49635 0.17593 0.497 0.18079 0.497 0.18125 L 0.49193 0.15602 L 0.50208 0.15347 C 0.50299 0.16065 0.50247 0.16805 0.50469 0.17407 C 0.50547 0.17593 0.50651 0.16968 0.50716 0.16736 C 0.50781 0.16481 0.50755 0.16204 0.50846 0.16065 C 0.50937 0.1588 0.51224 0.15787 0.51224 0.15833 L 0.51615 0.15602 C 0.51654 0.16366 0.51458 0.17292 0.51732 0.1787 C 0.52448 0.19259 0.52669 0.17407 0.52747 0.16968 C 0.53073 0.17824 0.53008 0.17338 0.53008 0.1831 L 0.54661 0.16736 C 0.54453 0.16204 0.54336 0.15463 0.54023 0.15162 C 0.53893 0.15 0.53789 0.15579 0.53776 0.15787 C 0.53737 0.16389 0.53763 0.17083 0.53893 0.17593 C 0.53971 0.1794 0.54544 0.1787 0.54661 0.1787 L 0.55169 0.1493 C 0.55247 0.15602 0.55325 0.16296 0.55417 0.16968 C 0.55573 0.18055 0.55547 0.17222 0.55547 0.18079 L 0.54909 0.15602 L 0.56055 0.15347 C 0.56133 0.16018 0.56068 0.17685 0.56693 0.1787 C 0.56823 0.1787 0.56953 0.17708 0.5707 0.17593 C 0.57161 0.17407 0.57174 0.16968 0.57331 0.16968 C 0.57461 0.16968 0.57435 0.17407 0.57461 0.17593 C 0.57487 0.18009 0.57461 0.1838 0.57461 0.18773 L 0.57708 0.15347 C 0.58034 0.1794 0.57747 0.18009 0.58476 0.16065 L 0.58476 0.16088 L 0.58724 0.16065 L 0.59362 0.16481 C 0.60338 0.18009 0.59974 0.18356 0.60508 0.17407 L 0.62031 0.16065 C 0.61693 0.16296 0.61276 0.16296 0.61016 0.16736 C 0.60846 0.16991 0.61328 0.18125 0.61393 0.1831 C 0.62851 0.17778 0.61302 0.18704 0.62161 0.15162 C 0.62266 0.14699 0.62331 0.16065 0.62409 0.16481 C 0.62565 0.17338 0.62474 0.16968 0.62669 0.17593 L 0.63932 0.15162 C 0.63984 0.15787 0.63997 0.16481 0.64062 0.17153 C 0.64101 0.17593 0.64219 0.1794 0.64323 0.1831 L 0.63932 0.14676 C 0.64362 0.14745 0.64805 0.14676 0.65208 0.1493 C 0.65338 0.15 0.65338 0.15347 0.65338 0.15602 C 0.65338 0.15949 0.65325 0.16389 0.65208 0.16736 C 0.6513 0.16921 0.64948 0.16852 0.64831 0.16968 C 0.64232 0.17477 0.64687 0.17407 0.64193 0.17407 L 0.65716 0.16481 C 0.66055 0.16296 0.66367 0.15787 0.66732 0.15787 C 0.66875 0.15787 0.66823 0.16296 0.66862 0.16481 C 0.66914 0.16898 0.66992 0.17593 0.66992 0.17639 L 0.66601 0.16968 L 0.675 0.15162 C 0.6763 0.18125 0.6707 0.18079 0.67747 0.18079 L 0.6724 0.15602 L 0.68255 0.16296 C 0.68646 0.16134 0.6901 0.15764 0.69401 0.15787 C 0.69831 0.1588 0.69883 0.17268 0.69909 0.17593 C 0.69922 0.17708 0.69909 0.17778 0.69909 0.1787 L 0.69531 0.16736 C 0.69193 0.16968 0.68789 0.16991 0.68516 0.17407 C 0.68411 0.17523 0.68516 0.18009 0.68646 0.18079 C 0.68906 0.18241 0.69284 0.1787 0.69531 0.17593 L 0.00391 0.23495 C 0.00299 0.24167 0.0013 0.24861 0.0013 0.25532 L 0.0013 0.27106 L -0.00117 0.24861 L 0.01146 0.25093 C 0.01536 0.25162 0.0194 0.25046 0.02318 0.25301 C 0.02422 0.25393 0.02422 0.25764 0.02422 0.26018 C 0.02422 0.26736 0.02213 0.26759 0.01914 0.27106 C 0.01628 0.26782 0.01341 0.26505 0.01146 0.26018 C 0.01107 0.25787 0.01029 0.25301 0.01029 0.25347 L 0.02812 0.24398 C 0.02851 0.2463 0.02812 0.25046 0.02943 0.25093 C 0.03073 0.25162 0.03307 0.2463 0.03307 0.24653 L 0.05091 0.23055 L 0.05091 0.26435 L 0.05221 0.23958 C 0.05599 0.24097 0.06016 0.24097 0.06367 0.24398 C 0.06484 0.24514 0.06484 0.24861 0.06484 0.25093 C 0.06484 0.25417 0.06315 0.26458 0.06107 0.26667 C 0.05872 0.26875 0.05599 0.26875 0.05338 0.26875 L 0.06992 0.25093 C 0.08346 0.25347 0.08138 0.2463 0.08138 0.26435 L 0.08268 0.25532 C 0.0793 0.25764 0.07526 0.25787 0.07253 0.2618 C 0.07148 0.26366 0.07253 0.26852 0.07383 0.26875 C 0.08268 0.27338 0.08138 0.26759 0.08138 0.26018 L 0.08906 0.23495 C 0.09036 0.26852 0.08503 0.2618 0.09284 0.26875 L 0.08776 0.24398 L 0.09922 0.25093 C 0.1026 0.24861 0.10586 0.24213 0.10937 0.24398 C 0.11107 0.24491 0.11263 0.2662 0.11315 0.26875 C 0.11341 0.26968 0.11406 0.27037 0.11445 0.27106 L 0.11068 0.26018 C 0.10729 0.2618 0.10325 0.2625 0.10052 0.26667 C 0.09948 0.26805 0.10299 0.26875 0.1043 0.26875 C 0.10846 0.26875 0.10807 0.26852 0.10807 0.26435 L 0.12721 0.26667 C 0.12669 0.26018 0.12656 0.25301 0.12591 0.2463 C 0.12565 0.24398 0.12461 0.2419 0.12461 0.23958 C 0.12461 0.23704 0.12552 0.23495 0.12591 0.23264 C 0.1332 0.25231 0.12448 0.22755 0.12969 0.2463 C 0.13034 0.24861 0.13138 0.25093 0.13229 0.25301 C 0.13281 0.25602 0.13385 0.2662 0.13737 0.26435 C 0.13867 0.26389 0.13789 0.25972 0.13854 0.25764 C 0.1401 0.25278 0.14206 0.24861 0.14375 0.24398 L 0.14622 0.23727 C 0.14766 0.26667 0.14753 0.25532 0.14753 0.27106 L 0.1513 0.24861 C 0.15547 0.25162 0.16263 0.25231 0.16406 0.2618 C 0.16458 0.26574 0.16406 0.26968 0.16406 0.27338 L 0.16146 0.25301 C 0.15924 0.25602 0.14857 0.2618 0.15391 0.27106 C 0.15482 0.27292 0.15638 0.27268 0.15768 0.27338 L 0.16016 0.26667 L 0.17044 0.24398 C 0.16992 0.25093 0.16784 0.25787 0.16914 0.26435 C 0.16992 0.26875 0.16914 0.25231 0.17161 0.25093 L 0.17552 0.24861 C 0.17891 0.25046 0.1806 0.24954 0.1806 0.25764 C 0.1806 0.2625 0.1793 0.27106 0.1793 0.27153 L 0.18568 0.25301 C 0.18854 0.2493 0.19101 0.24329 0.19453 0.24167 C 0.19596 0.24097 0.19635 0.2463 0.197 0.24861 C 0.19766 0.25069 0.19805 0.25301 0.19831 0.25532 C 0.19896 0.25972 0.19961 0.26875 0.19961 0.26921 L 0.197 0.25764 C 0.19362 0.26018 0.18945 0.25972 0.18685 0.26435 C 0.18581 0.2662 0.18919 0.26852 0.19075 0.26875 C 0.19167 0.26921 0.19245 0.26736 0.19323 0.26667 L 0.21354 0.26018 C 0.21081 0.2831 0.21497 0.28079 0.20846 0.28079 L 0.22253 0.25764 C 0.22552 0.25393 0.23047 0.25255 0.23138 0.2463 C 0.23203 0.2419 0.22604 0.2463 0.2237 0.24861 C 0.22266 0.24977 0.22292 0.25301 0.22253 0.25532 C 0.22292 0.25764 0.22266 0.26065 0.2237 0.2618 C 0.22591 0.26481 0.22904 0.26458 0.23138 0.26667 L 0.23398 0.26875 L 0.23906 0.24861 C 0.24427 0.29167 0.23932 0.26134 0.24284 0.24861 C 0.24349 0.24653 0.24531 0.25 0.24661 0.25093 C 0.24974 0.27268 0.24583 0.2493 0.24922 0.24167 C 0.25026 0.23958 0.25169 0.2463 0.25299 0.24861 C 0.25338 0.25093 0.25404 0.25301 0.2543 0.25532 C 0.25482 0.25972 0.2556 0.26875 0.2556 0.26921 L 0.26445 0.26018 C 0.26745 0.25602 0.27109 0.2537 0.27331 0.24861 C 0.27409 0.24676 0.27331 0.24259 0.272 0.24167 C 0.27005 0.24051 0.26784 0.24329 0.26575 0.24398 C 0.26289 0.25162 0.26094 0.25347 0.26445 0.26435 C 0.2651 0.2662 0.26693 0.2662 0.26823 0.26667 C 0.26992 0.26759 0.27331 0.26875 0.27331 0.26921 L 0.27838 0.2463 C 0.28346 0.28773 0.27904 0.26157 0.28229 0.24861 C 0.28281 0.2463 0.28476 0.24699 0.28607 0.2463 C 0.28685 0.24861 0.28815 0.25046 0.28854 0.25301 C 0.28945 0.25764 0.28984 0.26667 0.28984 0.2669 L 0.29622 0.23727 C 0.29661 0.24768 0.2957 0.2588 0.29753 0.26875 C 0.29792 0.27106 0.3013 0.26667 0.3013 0.2669 L 0.29362 0.24167 L 0.32669 0.25093 C 0.32331 0.25301 0.31914 0.25301 0.31654 0.25764 C 0.31211 0.26551 0.3207 0.26852 0.32161 0.26875 C 0.32331 0.26805 0.32552 0.26875 0.32669 0.26667 C 0.32851 0.26319 0.3293 0.25301 0.3293 0.25347 C 0.32474 0.24768 0.32695 0.24861 0.32292 0.24861 L 0.33945 0.23495 C 0.33776 0.24097 0.33529 0.24653 0.33437 0.25301 C 0.33398 0.25532 0.33529 0.25764 0.33555 0.26018 C 0.33581 0.26134 0.33555 0.26319 0.33555 0.26435 L 0.33437 0.24398 L 0.35599 0.27106 C 0.35638 0.26065 0.35508 0.2493 0.35716 0.23958 C 0.3582 0.23495 0.35833 0.2493 0.35976 0.25301 L 0.36484 0.26667 L 0.36992 0.25301 L 0.37253 0.2463 C 0.37669 0.25764 0.375 0.25046 0.375 0.26875 L 0.38138 0.25764 L 0.39154 0.26435 L 0.40807 0.25301 C 0.40508 0.2493 0.40117 0.23657 0.39922 0.24167 C 0.39583 0.25046 0.3987 0.26319 0.40039 0.27338 C 0.40078 0.27569 0.40299 0.27222 0.4043 0.27106 C 0.40469 0.26805 0.40534 0.26551 0.40547 0.2618 C 0.40742 0.23611 0.40404 0.22986 0.40937 0.24398 C 0.41094 0.25833 0.41055 0.25162 0.41055 0.26435 L 0.41445 0.25301 L 0.41445 0.24167 L 0.43216 0.25301 C 0.42878 0.25602 0.42448 0.25718 0.422 0.2618 C 0.42109 0.26435 0.42435 0.2662 0.42591 0.26667 C 0.42838 0.26759 0.43099 0.26667 0.43346 0.26667 L 0.43984 0.25301 C 0.45117 0.26065 0.45 0.25347 0.45 0.26667 L 0.45 0.26018 C 0.44661 0.2618 0.44245 0.2618 0.43984 0.26667 C 0.43854 0.26875 0.43971 0.27407 0.44115 0.27569 C 0.44297 0.27824 0.44674 0.27037 0.4474 0.26875 L 0.45638 0.23958 C 0.45781 0.26366 0.45768 0.25301 0.45768 0.27106 L 0.47669 0.23495 C 0.4776 0.24167 0.47825 0.24861 0.4793 0.25532 C 0.48008 0.26134 0.48177 0.26319 0.4793 0.26875 C 0.47865 0.27037 0.4776 0.27037 0.47669 0.27106 L 0.47669 0.24167 C 0.48177 0.24259 0.48815 0.23796 0.49193 0.24398 C 0.49427 0.24768 0.48971 0.25579 0.48685 0.25764 C 0.48437 0.25903 0.4793 0.25764 0.4793 0.2618 L 0.4793 0.26435 L 0.49453 0.24861 L 0.49453 0.26875 L 0.49323 0.23958 L 0.49831 0.25301 C 0.5013 0.2493 0.50378 0.24444 0.50716 0.24167 C 0.50846 0.24097 0.51003 0.24259 0.51107 0.24398 C 0.51328 0.24792 0.51224 0.26574 0.51224 0.26667 L 0.51107 0.26018 C 0.50716 0.25833 0.50338 0.2537 0.49961 0.25532 C 0.49792 0.25602 0.49987 0.2618 0.50078 0.26435 C 0.50169 0.26667 0.50338 0.26736 0.50469 0.26875 L 0.50846 0.26435 L 0.52747 0.2618 C 0.52461 0.25833 0.52122 0.25532 0.51862 0.25093 C 0.51771 0.2493 0.51693 0.2463 0.51732 0.24398 C 0.51797 0.24143 0.51992 0.24097 0.52122 0.23958 C 0.52747 0.24329 0.52461 0.23958 0.52747 0.25532 L 0.52878 0.2618 C 0.52734 0.27546 0.52904 0.2706 0.525 0.27824 L 0.53385 0.2463 C 0.54284 0.24977 0.54544 0.24444 0.54661 0.25764 C 0.54674 0.25972 0.54661 0.2618 0.54661 0.26435 L 0.55677 0.24861 C 0.55547 0.25486 0.5487 0.26875 0.55677 0.27106 C 0.55846 0.27153 0.56016 0.26968 0.56185 0.26875 C 0.56224 0.2662 0.56315 0.26319 0.56315 0.26018 C 0.56315 0.25764 0.56276 0.25486 0.56185 0.25301 C 0.56029 0.25046 0.55742 0.25093 0.55547 0.25093 L 0.57838 0.25301 C 0.57161 0.26968 0.57461 0.26435 0.5707 0.27106 L 0.58594 0.2463 L 0.58594 0.27106 L 0.58724 0.24398 L 0.60508 0.25093 C 0.60378 0.25718 0.60325 0.26343 0.6013 0.26875 C 0.60052 0.27106 0.5987 0.27222 0.5974 0.27106 C 0.58906 0.26366 0.59974 0.26435 0.59492 0.26435 L 0.59232 0.26435 " pathEditMode="relative" rAng="0" ptsTypes="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9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870" y="114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48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7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700"/>
                            </p:stCondLst>
                            <p:childTnLst>
                              <p:par>
                                <p:cTn id="2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2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7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12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7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8" grpId="0"/>
      <p:bldP spid="9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1" name="ตัวเชื่อมต่อหักมุม 1030"/>
          <p:cNvCxnSpPr/>
          <p:nvPr/>
        </p:nvCxnSpPr>
        <p:spPr>
          <a:xfrm rot="5400000">
            <a:off x="8422947" y="4334979"/>
            <a:ext cx="1749925" cy="1178293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ลูกศรเชื่อมต่อแบบตรง 74"/>
          <p:cNvCxnSpPr/>
          <p:nvPr/>
        </p:nvCxnSpPr>
        <p:spPr>
          <a:xfrm>
            <a:off x="7223034" y="3187630"/>
            <a:ext cx="107006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ลูกศรเชื่อมต่อแบบตรง 1027"/>
          <p:cNvCxnSpPr/>
          <p:nvPr/>
        </p:nvCxnSpPr>
        <p:spPr>
          <a:xfrm>
            <a:off x="3959134" y="3187630"/>
            <a:ext cx="107006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รูปภาพ 10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870" y="2841187"/>
            <a:ext cx="692885" cy="692885"/>
          </a:xfrm>
          <a:prstGeom prst="rect">
            <a:avLst/>
          </a:prstGeom>
        </p:spPr>
      </p:pic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h-TH" sz="40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การนำข้อมูลที่ไม่มีโครง (</a:t>
            </a:r>
            <a:r>
              <a:rPr lang="en-US" sz="40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Unstructured Data) </a:t>
            </a:r>
            <a:r>
              <a:rPr lang="th-TH" sz="40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มาบูรณาการให้เป็นข้อมูลที่มีโครงสร้าง </a:t>
            </a:r>
            <a:r>
              <a:rPr lang="en-US" sz="40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(Structured Data) </a:t>
            </a:r>
            <a:r>
              <a:rPr lang="th-TH" sz="40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เพื่ออะไร</a:t>
            </a:r>
            <a:endParaRPr lang="th-TH" sz="4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5" name="กลุ่ม 4"/>
          <p:cNvGrpSpPr/>
          <p:nvPr/>
        </p:nvGrpSpPr>
        <p:grpSpPr>
          <a:xfrm>
            <a:off x="272812" y="1880941"/>
            <a:ext cx="3524089" cy="3222631"/>
            <a:chOff x="272812" y="1880941"/>
            <a:chExt cx="3524089" cy="3222631"/>
          </a:xfrm>
        </p:grpSpPr>
        <p:pic>
          <p:nvPicPr>
            <p:cNvPr id="1024" name="รูปภาพ 10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624770" flipV="1">
              <a:off x="2521634" y="3338411"/>
              <a:ext cx="1219200" cy="1023241"/>
            </a:xfrm>
            <a:prstGeom prst="rect">
              <a:avLst/>
            </a:prstGeom>
          </p:spPr>
        </p:pic>
        <p:grpSp>
          <p:nvGrpSpPr>
            <p:cNvPr id="3" name="กลุ่ม 2"/>
            <p:cNvGrpSpPr/>
            <p:nvPr/>
          </p:nvGrpSpPr>
          <p:grpSpPr>
            <a:xfrm>
              <a:off x="272812" y="2050509"/>
              <a:ext cx="3524089" cy="3053063"/>
              <a:chOff x="272812" y="2050509"/>
              <a:chExt cx="3524089" cy="3053063"/>
            </a:xfrm>
          </p:grpSpPr>
          <p:grpSp>
            <p:nvGrpSpPr>
              <p:cNvPr id="62" name="กลุ่ม 61"/>
              <p:cNvGrpSpPr/>
              <p:nvPr/>
            </p:nvGrpSpPr>
            <p:grpSpPr>
              <a:xfrm>
                <a:off x="272812" y="2050509"/>
                <a:ext cx="3524089" cy="3053063"/>
                <a:chOff x="8310132" y="2684773"/>
                <a:chExt cx="3524089" cy="3053063"/>
              </a:xfrm>
            </p:grpSpPr>
            <p:pic>
              <p:nvPicPr>
                <p:cNvPr id="11" name="รูปภาพ 10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90358" y="3414810"/>
                  <a:ext cx="706089" cy="706089"/>
                </a:xfrm>
                <a:prstGeom prst="rect">
                  <a:avLst/>
                </a:prstGeom>
              </p:spPr>
            </p:pic>
            <p:pic>
              <p:nvPicPr>
                <p:cNvPr id="12" name="รูปภาพ 11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53363" y="2684773"/>
                  <a:ext cx="980858" cy="980858"/>
                </a:xfrm>
                <a:prstGeom prst="rect">
                  <a:avLst/>
                </a:prstGeom>
              </p:spPr>
            </p:pic>
            <p:pic>
              <p:nvPicPr>
                <p:cNvPr id="13" name="รูปภาพ 12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10132" y="2696808"/>
                  <a:ext cx="980857" cy="980857"/>
                </a:xfrm>
                <a:prstGeom prst="rect">
                  <a:avLst/>
                </a:prstGeom>
              </p:spPr>
            </p:pic>
            <p:pic>
              <p:nvPicPr>
                <p:cNvPr id="14" name="รูปภาพ 13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53873" y="4758779"/>
                  <a:ext cx="979057" cy="979057"/>
                </a:xfrm>
                <a:prstGeom prst="rect">
                  <a:avLst/>
                </a:prstGeom>
              </p:spPr>
            </p:pic>
          </p:grpSp>
          <p:pic>
            <p:nvPicPr>
              <p:cNvPr id="66" name="รูปภาพ 65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325329" flipV="1">
                <a:off x="370013" y="3437981"/>
                <a:ext cx="1219200" cy="952273"/>
              </a:xfrm>
              <a:prstGeom prst="rect">
                <a:avLst/>
              </a:prstGeom>
            </p:spPr>
          </p:pic>
        </p:grpSp>
        <p:pic>
          <p:nvPicPr>
            <p:cNvPr id="67" name="รูปภาพ 6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1419037" y="1880941"/>
              <a:ext cx="1219200" cy="1023241"/>
            </a:xfrm>
            <a:prstGeom prst="rect">
              <a:avLst/>
            </a:prstGeom>
          </p:spPr>
        </p:pic>
        <p:pic>
          <p:nvPicPr>
            <p:cNvPr id="68" name="รูปภาพ 6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805961" flipV="1">
              <a:off x="2327759" y="2856948"/>
              <a:ext cx="584956" cy="490937"/>
            </a:xfrm>
            <a:prstGeom prst="rect">
              <a:avLst/>
            </a:prstGeom>
          </p:spPr>
        </p:pic>
        <p:pic>
          <p:nvPicPr>
            <p:cNvPr id="69" name="รูปภาพ 6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005584">
              <a:off x="1132558" y="2836181"/>
              <a:ext cx="584956" cy="484386"/>
            </a:xfrm>
            <a:prstGeom prst="rect">
              <a:avLst/>
            </a:prstGeom>
          </p:spPr>
        </p:pic>
        <p:pic>
          <p:nvPicPr>
            <p:cNvPr id="70" name="รูปภาพ 6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195048" flipV="1">
              <a:off x="1713604" y="3587907"/>
              <a:ext cx="584956" cy="490937"/>
            </a:xfrm>
            <a:prstGeom prst="rect">
              <a:avLst/>
            </a:prstGeom>
          </p:spPr>
        </p:pic>
      </p:grpSp>
      <p:sp>
        <p:nvSpPr>
          <p:cNvPr id="1037" name="กล่องข้อความ 1036"/>
          <p:cNvSpPr txBox="1"/>
          <p:nvPr/>
        </p:nvSpPr>
        <p:spPr>
          <a:xfrm>
            <a:off x="-14486" y="6498622"/>
            <a:ext cx="3873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รูปภาพ </a:t>
            </a:r>
            <a:r>
              <a:rPr lang="en-US" sz="1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:</a:t>
            </a:r>
            <a:r>
              <a:rPr lang="th-TH" sz="1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1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http://medbiq.org/use_data_to_drive_improvement</a:t>
            </a:r>
            <a:endParaRPr lang="th-TH" sz="1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26" name="รูปภาพ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396" y="2841187"/>
            <a:ext cx="692885" cy="692885"/>
          </a:xfrm>
          <a:prstGeom prst="rect">
            <a:avLst/>
          </a:prstGeom>
        </p:spPr>
      </p:pic>
      <p:pic>
        <p:nvPicPr>
          <p:cNvPr id="27" name="รูปภาพ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870" y="2841187"/>
            <a:ext cx="692885" cy="692885"/>
          </a:xfrm>
          <a:prstGeom prst="rect">
            <a:avLst/>
          </a:prstGeom>
        </p:spPr>
      </p:pic>
      <p:pic>
        <p:nvPicPr>
          <p:cNvPr id="16" name="รูปภาพ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370" y="4350584"/>
            <a:ext cx="2507416" cy="2507416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623" y="2155668"/>
            <a:ext cx="1893495" cy="1893495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545" y="2466852"/>
            <a:ext cx="3485021" cy="144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47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0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7.40741E-6 L 0.46341 7.40741E-6 L 0.46341 0.38218 L 0.26628 0.3801 " pathEditMode="relative" ptsTypes="AAAA">
                                      <p:cBhvr>
                                        <p:cTn id="42" dur="5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875E-6 -4.81481E-6 L 0.46341 -4.81481E-6 L 0.46341 0.38218 L 0.26627 0.3801 " pathEditMode="relative" rAng="0" ptsTypes="AAAA">
                                      <p:cBhvr>
                                        <p:cTn id="44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64" y="19097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1.875E-6 -4.81481E-6 L 0.46341 -4.81481E-6 L 0.46341 0.38218 L 0.26627 0.3801 " pathEditMode="relative" rAng="0" ptsTypes="AAAA">
                                      <p:cBhvr>
                                        <p:cTn id="46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64" y="1909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32" presetClass="emph" presetSubtype="0" repeatCount="indefinite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animRot by="120000">
                                      <p:cBhvr>
                                        <p:cTn id="4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ความแตกต่างของโครงสร้าง</a:t>
            </a:r>
            <a:r>
              <a:rPr lang="en-US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SQL </a:t>
            </a:r>
            <a:r>
              <a:rPr lang="th-TH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NoSQL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954" y="1828456"/>
            <a:ext cx="6909044" cy="5040561"/>
          </a:xfrm>
        </p:spPr>
      </p:pic>
    </p:spTree>
    <p:extLst>
      <p:ext uri="{BB962C8B-B14F-4D97-AF65-F5344CB8AC3E}">
        <p14:creationId xmlns:p14="http://schemas.microsoft.com/office/powerpoint/2010/main" val="376701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1.2 วัตถุประสงค์</a:t>
            </a: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2440687"/>
            <a:ext cx="1904784" cy="3572342"/>
          </a:xfrm>
          <a:prstGeom prst="rect">
            <a:avLst/>
          </a:prstGeom>
        </p:spPr>
      </p:pic>
      <p:sp>
        <p:nvSpPr>
          <p:cNvPr id="6" name="สี่เหลี่ยมผืนผ้ามุมมน 5"/>
          <p:cNvSpPr/>
          <p:nvPr/>
        </p:nvSpPr>
        <p:spPr>
          <a:xfrm>
            <a:off x="4969554" y="2428943"/>
            <a:ext cx="5336495" cy="55622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เพื่อแก้ไข</a:t>
            </a:r>
            <a:r>
              <a:rPr lang="th-TH" sz="3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ปัญหาโครงสร้างของ</a:t>
            </a:r>
            <a:r>
              <a:rPr lang="th-TH" sz="36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ฐานข้อมูลได้</a:t>
            </a:r>
            <a:endParaRPr lang="en-US" sz="3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สี่เหลี่ยมผืนผ้ามุมมน 6"/>
          <p:cNvSpPr/>
          <p:nvPr/>
        </p:nvSpPr>
        <p:spPr>
          <a:xfrm>
            <a:off x="4969555" y="3813971"/>
            <a:ext cx="5165045" cy="135479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</a:t>
            </a:r>
            <a:r>
              <a:rPr lang="th-TH" sz="3600" dirty="0" err="1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บูรณา</a:t>
            </a:r>
            <a:r>
              <a:rPr lang="th-TH" sz="3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การฐานข้อมูลที่ไม่มีโครงสร้าง </a:t>
            </a:r>
            <a:endParaRPr lang="th-TH" sz="3600" dirty="0" smtClean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r>
              <a:rPr lang="th-TH" sz="36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ให้</a:t>
            </a:r>
            <a:r>
              <a:rPr lang="th-TH" sz="3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เป็นฐานข้อมูลที่มีโครงสร้างได้</a:t>
            </a:r>
            <a:endParaRPr lang="en-US" sz="3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สี่เหลี่ยมผืนผ้ามุมมน 7"/>
          <p:cNvSpPr/>
          <p:nvPr/>
        </p:nvSpPr>
        <p:spPr>
          <a:xfrm>
            <a:off x="4970808" y="3106339"/>
            <a:ext cx="4992341" cy="58645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เพื่อให้เกิด</a:t>
            </a:r>
            <a:r>
              <a:rPr lang="th-TH" sz="3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ความยืดหยุ่นในการเก็บ</a:t>
            </a:r>
            <a:r>
              <a:rPr lang="th-TH" sz="36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</a:t>
            </a:r>
            <a:endParaRPr lang="en-US" sz="3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สี่เหลี่ยมผืนผ้ามุมมน 8"/>
          <p:cNvSpPr/>
          <p:nvPr/>
        </p:nvSpPr>
        <p:spPr>
          <a:xfrm>
            <a:off x="4969555" y="5289936"/>
            <a:ext cx="4345895" cy="120828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การศึกษา</a:t>
            </a:r>
            <a:r>
              <a:rPr lang="th-TH" sz="3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การทำ </a:t>
            </a:r>
            <a:r>
              <a:rPr lang="en-US" sz="3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Normalization </a:t>
            </a:r>
            <a:r>
              <a:rPr lang="th-TH" sz="3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36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Denormalization</a:t>
            </a:r>
            <a:endParaRPr lang="en-US" sz="3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0" name="ตัวเชื่อมต่อโค้ง 9"/>
          <p:cNvCxnSpPr>
            <a:stCxn id="4" idx="3"/>
            <a:endCxn id="6" idx="1"/>
          </p:cNvCxnSpPr>
          <p:nvPr/>
        </p:nvCxnSpPr>
        <p:spPr>
          <a:xfrm flipV="1">
            <a:off x="3184944" y="2707054"/>
            <a:ext cx="1784610" cy="1519804"/>
          </a:xfrm>
          <a:prstGeom prst="curved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ตัวเชื่อมต่อโค้ง 10"/>
          <p:cNvCxnSpPr>
            <a:stCxn id="4" idx="3"/>
            <a:endCxn id="8" idx="1"/>
          </p:cNvCxnSpPr>
          <p:nvPr/>
        </p:nvCxnSpPr>
        <p:spPr>
          <a:xfrm flipV="1">
            <a:off x="3184944" y="3399568"/>
            <a:ext cx="1785864" cy="827290"/>
          </a:xfrm>
          <a:prstGeom prst="curved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ตัวเชื่อมต่อโค้ง 11"/>
          <p:cNvCxnSpPr>
            <a:stCxn id="4" idx="3"/>
            <a:endCxn id="7" idx="1"/>
          </p:cNvCxnSpPr>
          <p:nvPr/>
        </p:nvCxnSpPr>
        <p:spPr>
          <a:xfrm>
            <a:off x="3184944" y="4226858"/>
            <a:ext cx="1784611" cy="264509"/>
          </a:xfrm>
          <a:prstGeom prst="curved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ตัวเชื่อมต่อโค้ง 12"/>
          <p:cNvCxnSpPr>
            <a:stCxn id="4" idx="3"/>
            <a:endCxn id="9" idx="1"/>
          </p:cNvCxnSpPr>
          <p:nvPr/>
        </p:nvCxnSpPr>
        <p:spPr>
          <a:xfrm>
            <a:off x="3184944" y="4226858"/>
            <a:ext cx="1784611" cy="1667222"/>
          </a:xfrm>
          <a:prstGeom prst="curved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กล่องข้อความ 27"/>
          <p:cNvSpPr txBox="1"/>
          <p:nvPr/>
        </p:nvSpPr>
        <p:spPr>
          <a:xfrm>
            <a:off x="0" y="6498223"/>
            <a:ext cx="3775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รูปภาพ </a:t>
            </a:r>
            <a:r>
              <a:rPr lang="en-US" sz="1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: http://disney.wikia.com/wiki/File:Manny_think.png</a:t>
            </a:r>
            <a:endParaRPr lang="th-TH" sz="1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6593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h-TH" sz="48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/>
            </a:r>
            <a:br>
              <a:rPr lang="th-TH" sz="48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sz="48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1.3 </a:t>
            </a:r>
            <a:r>
              <a:rPr lang="th-TH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ขอบเขตการศึกษา</a:t>
            </a:r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/>
            </a:r>
            <a:b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endParaRPr lang="th-TH" sz="4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317501" y="1828456"/>
            <a:ext cx="11874500" cy="50295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th-TH" sz="32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	1.3.1 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ระบบฐานข้อมูล</a:t>
            </a:r>
            <a:endParaRPr lang="en-US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	1.3.1.1 ฐานข้อมูลที่ใช้ในการศึกษา เฉพาะระบบฐานข้อมูลเชิงสัมพันธ์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2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RDBMS)</a:t>
            </a:r>
          </a:p>
          <a:p>
            <a:pPr marL="0" indent="0">
              <a:buNone/>
            </a:pP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</a:p>
          <a:p>
            <a:pPr marL="0" indent="0">
              <a:buNone/>
            </a:pPr>
            <a:endParaRPr lang="th-TH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244" y="4343228"/>
            <a:ext cx="5546132" cy="2411362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64685">
            <a:off x="780850" y="3263570"/>
            <a:ext cx="3331879" cy="248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49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1.3 ขอบเขตการศึกษา</a:t>
            </a:r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</a:t>
            </a:r>
            <a:r>
              <a:rPr lang="th-TH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ต่อ</a:t>
            </a:r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3600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1280160" y="1846650"/>
            <a:ext cx="9628632" cy="3986213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.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.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 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ระบบจัดการข้อมูล</a:t>
            </a:r>
            <a:endParaRPr lang="en-US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32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1.3.2.1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ข้อมูลที่ไม่มีโครงสร้าง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(Unstructured Data)</a:t>
            </a:r>
          </a:p>
          <a:p>
            <a:pPr marL="0" lvl="0" indent="0">
              <a:buNone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		</a:t>
            </a:r>
            <a:endParaRPr lang="th-TH" sz="3200" dirty="0"/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358" y="4508548"/>
            <a:ext cx="1098043" cy="1102638"/>
          </a:xfrm>
          <a:prstGeom prst="rect">
            <a:avLst/>
          </a:prstGeom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773" y="2926496"/>
            <a:ext cx="1312135" cy="1312135"/>
          </a:xfrm>
          <a:prstGeom prst="rect">
            <a:avLst/>
          </a:prstGeom>
        </p:spPr>
      </p:pic>
      <p:pic>
        <p:nvPicPr>
          <p:cNvPr id="10" name="รูปภาพ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743" y="4486922"/>
            <a:ext cx="1199557" cy="1199557"/>
          </a:xfrm>
          <a:prstGeom prst="rect">
            <a:avLst/>
          </a:prstGeom>
        </p:spPr>
      </p:pic>
      <p:pic>
        <p:nvPicPr>
          <p:cNvPr id="12" name="รูปภาพ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492" y="2856894"/>
            <a:ext cx="1743430" cy="1216842"/>
          </a:xfrm>
          <a:prstGeom prst="rect">
            <a:avLst/>
          </a:prstGeom>
        </p:spPr>
      </p:pic>
      <p:sp>
        <p:nvSpPr>
          <p:cNvPr id="13" name="กล่องข้อความ 12"/>
          <p:cNvSpPr txBox="1"/>
          <p:nvPr/>
        </p:nvSpPr>
        <p:spPr>
          <a:xfrm>
            <a:off x="3012133" y="2856894"/>
            <a:ext cx="383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1)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4" name="กล่องข้อความ 13"/>
          <p:cNvSpPr txBox="1"/>
          <p:nvPr/>
        </p:nvSpPr>
        <p:spPr>
          <a:xfrm>
            <a:off x="3008055" y="4499670"/>
            <a:ext cx="383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3)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5" name="กล่องข้อความ 14"/>
          <p:cNvSpPr txBox="1"/>
          <p:nvPr/>
        </p:nvSpPr>
        <p:spPr>
          <a:xfrm>
            <a:off x="6616580" y="2969331"/>
            <a:ext cx="383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2)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6" name="กล่องข้อความ 15"/>
          <p:cNvSpPr txBox="1"/>
          <p:nvPr/>
        </p:nvSpPr>
        <p:spPr>
          <a:xfrm>
            <a:off x="6588527" y="4480264"/>
            <a:ext cx="383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4</a:t>
            </a:r>
            <a:r>
              <a:rPr lang="en-US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กล่องข้อความ 5"/>
          <p:cNvSpPr txBox="1"/>
          <p:nvPr/>
        </p:nvSpPr>
        <p:spPr>
          <a:xfrm>
            <a:off x="4820320" y="3230941"/>
            <a:ext cx="1452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Schemaless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143" y="5237354"/>
            <a:ext cx="591555" cy="591555"/>
          </a:xfrm>
          <a:prstGeom prst="rect">
            <a:avLst/>
          </a:prstGeom>
        </p:spPr>
      </p:pic>
      <p:sp>
        <p:nvSpPr>
          <p:cNvPr id="17" name="กล่องข้อความ 16"/>
          <p:cNvSpPr txBox="1"/>
          <p:nvPr/>
        </p:nvSpPr>
        <p:spPr>
          <a:xfrm>
            <a:off x="4820320" y="4747922"/>
            <a:ext cx="10967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Mapping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8" name="กล่องข้อความ 17"/>
          <p:cNvSpPr txBox="1"/>
          <p:nvPr/>
        </p:nvSpPr>
        <p:spPr>
          <a:xfrm>
            <a:off x="8333923" y="3203705"/>
            <a:ext cx="1869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Document data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9" name="กล่องข้อความ 18"/>
          <p:cNvSpPr txBox="1"/>
          <p:nvPr/>
        </p:nvSpPr>
        <p:spPr>
          <a:xfrm>
            <a:off x="8333923" y="4603485"/>
            <a:ext cx="2377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Save data to RDBMS</a:t>
            </a:r>
            <a:endParaRPr lang="th-TH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กล่องข้อความ 8"/>
          <p:cNvSpPr txBox="1"/>
          <p:nvPr/>
        </p:nvSpPr>
        <p:spPr>
          <a:xfrm>
            <a:off x="20863" y="5798981"/>
            <a:ext cx="790248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รูปภาพ </a:t>
            </a:r>
            <a:r>
              <a:rPr lang="en-US" sz="1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: 	https://lh4.ggpht.com/zGdkeEEXbx9vbLmhNwKQuc9bgnw0Jf784pBI1FOTq_uBDtqPi_x4fxW5r102hPPHWg=w300</a:t>
            </a:r>
          </a:p>
          <a:p>
            <a:r>
              <a:rPr lang="en-US" sz="1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	http</a:t>
            </a:r>
            <a:r>
              <a:rPr lang="en-US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://</a:t>
            </a:r>
            <a:r>
              <a:rPr lang="en-US" sz="1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developer.directededge.com/article/API_Concepts</a:t>
            </a:r>
          </a:p>
          <a:p>
            <a:r>
              <a:rPr lang="en-US" sz="1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	https</a:t>
            </a:r>
            <a:r>
              <a:rPr lang="en-US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://www.kainosevolve.com/electronic-document-management</a:t>
            </a:r>
            <a:r>
              <a:rPr lang="en-US" sz="1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/</a:t>
            </a:r>
          </a:p>
          <a:p>
            <a:r>
              <a:rPr lang="en-US" sz="1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	http</a:t>
            </a:r>
            <a:r>
              <a:rPr lang="en-US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://plainicon.com/download-icon/48702/sql</a:t>
            </a:r>
            <a:endParaRPr lang="th-TH" sz="1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1422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6" grpId="0"/>
      <p:bldP spid="17" grpId="0"/>
      <p:bldP spid="18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1.3 ขอบเขต</a:t>
            </a:r>
            <a:r>
              <a:rPr lang="th-TH" sz="48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การศึกษา</a:t>
            </a:r>
            <a:r>
              <a:rPr lang="en-US" sz="48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(</a:t>
            </a:r>
            <a:r>
              <a:rPr lang="th-TH" sz="48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ต่อ</a:t>
            </a:r>
            <a:r>
              <a:rPr lang="en-US" sz="48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3200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1621205" y="2120900"/>
            <a:ext cx="8946541" cy="4520856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th-TH" sz="32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	1.3.2.2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ข้อมูลที่มีโครงสร้าง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(Structured </a:t>
            </a:r>
            <a:r>
              <a:rPr lang="en-US" sz="32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Data)</a:t>
            </a:r>
            <a:r>
              <a:rPr lang="th-TH" sz="32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		</a:t>
            </a:r>
            <a:endParaRPr lang="en-US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sz="3200" dirty="0"/>
          </a:p>
        </p:txBody>
      </p:sp>
      <p:sp>
        <p:nvSpPr>
          <p:cNvPr id="7" name="วงรี 6"/>
          <p:cNvSpPr/>
          <p:nvPr/>
        </p:nvSpPr>
        <p:spPr>
          <a:xfrm>
            <a:off x="5476398" y="2816166"/>
            <a:ext cx="1904890" cy="1030514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b="1" dirty="0" smtClean="0">
                <a:solidFill>
                  <a:schemeClr val="tx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แพทย์</a:t>
            </a:r>
            <a:endParaRPr lang="th-TH" sz="3200" b="1" dirty="0">
              <a:solidFill>
                <a:schemeClr val="tx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วงรี 8"/>
          <p:cNvSpPr/>
          <p:nvPr/>
        </p:nvSpPr>
        <p:spPr>
          <a:xfrm>
            <a:off x="7474600" y="2937610"/>
            <a:ext cx="1904890" cy="1030514"/>
          </a:xfrm>
          <a:prstGeom prst="ellipse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b="1" dirty="0" smtClean="0">
                <a:solidFill>
                  <a:schemeClr val="tx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คนไข้</a:t>
            </a:r>
            <a:endParaRPr lang="th-TH" sz="3200" b="1" dirty="0">
              <a:solidFill>
                <a:schemeClr val="tx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0" name="วงรี 9"/>
          <p:cNvSpPr/>
          <p:nvPr/>
        </p:nvSpPr>
        <p:spPr>
          <a:xfrm>
            <a:off x="8093886" y="5044073"/>
            <a:ext cx="3183326" cy="1181615"/>
          </a:xfrm>
          <a:prstGeom prst="ellipse">
            <a:avLst/>
          </a:prstGeom>
          <a:solidFill>
            <a:schemeClr val="bg1"/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b="1" dirty="0" smtClean="0">
                <a:solidFill>
                  <a:schemeClr val="tx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การวินิจฉัยของ</a:t>
            </a:r>
            <a:r>
              <a:rPr lang="th-TH" sz="3200" b="1" dirty="0" smtClean="0">
                <a:solidFill>
                  <a:schemeClr val="tx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แพทย์</a:t>
            </a:r>
            <a:endParaRPr lang="th-TH" sz="3200" b="1" dirty="0">
              <a:solidFill>
                <a:schemeClr val="tx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วงรี 10"/>
          <p:cNvSpPr/>
          <p:nvPr/>
        </p:nvSpPr>
        <p:spPr>
          <a:xfrm>
            <a:off x="5919434" y="5227159"/>
            <a:ext cx="1904890" cy="1030514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b="1" dirty="0" smtClean="0">
                <a:solidFill>
                  <a:schemeClr val="tx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โรค</a:t>
            </a:r>
            <a:endParaRPr lang="th-TH" sz="3200" b="1" dirty="0">
              <a:solidFill>
                <a:schemeClr val="tx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" name="วงรี 11"/>
          <p:cNvSpPr/>
          <p:nvPr/>
        </p:nvSpPr>
        <p:spPr>
          <a:xfrm>
            <a:off x="8903650" y="3685763"/>
            <a:ext cx="3191492" cy="1230601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b="1" dirty="0" smtClean="0">
                <a:solidFill>
                  <a:schemeClr val="tx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การเข้ารับการรักษาของคนไข้</a:t>
            </a:r>
            <a:endParaRPr lang="th-TH" sz="3200" b="1" dirty="0">
              <a:solidFill>
                <a:schemeClr val="tx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20" name="ตัวเชื่อมต่อโค้ง 19"/>
          <p:cNvCxnSpPr>
            <a:stCxn id="11" idx="2"/>
          </p:cNvCxnSpPr>
          <p:nvPr/>
        </p:nvCxnSpPr>
        <p:spPr>
          <a:xfrm rot="10800000">
            <a:off x="4633992" y="5292508"/>
            <a:ext cx="1285443" cy="449909"/>
          </a:xfrm>
          <a:prstGeom prst="curvedConnector3">
            <a:avLst/>
          </a:prstGeom>
          <a:ln w="38100">
            <a:solidFill>
              <a:schemeClr val="tx2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ตัวเชื่อมต่อโค้ง 22"/>
          <p:cNvCxnSpPr>
            <a:stCxn id="7" idx="2"/>
          </p:cNvCxnSpPr>
          <p:nvPr/>
        </p:nvCxnSpPr>
        <p:spPr>
          <a:xfrm rot="10800000" flipV="1">
            <a:off x="4633992" y="3331423"/>
            <a:ext cx="842406" cy="509716"/>
          </a:xfrm>
          <a:prstGeom prst="curvedConnector3">
            <a:avLst/>
          </a:prstGeom>
          <a:ln w="38100">
            <a:solidFill>
              <a:schemeClr val="tx2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ตัวเชื่อมต่อโค้ง 25"/>
          <p:cNvCxnSpPr>
            <a:stCxn id="9" idx="3"/>
          </p:cNvCxnSpPr>
          <p:nvPr/>
        </p:nvCxnSpPr>
        <p:spPr>
          <a:xfrm rot="5400000">
            <a:off x="5988234" y="2462968"/>
            <a:ext cx="411090" cy="3119572"/>
          </a:xfrm>
          <a:prstGeom prst="curvedConnector2">
            <a:avLst/>
          </a:prstGeom>
          <a:ln w="38100">
            <a:solidFill>
              <a:schemeClr val="tx2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ตัวเชื่อมต่อโค้ง 39"/>
          <p:cNvCxnSpPr>
            <a:stCxn id="10" idx="1"/>
          </p:cNvCxnSpPr>
          <p:nvPr/>
        </p:nvCxnSpPr>
        <p:spPr>
          <a:xfrm rot="16200000" flipV="1">
            <a:off x="6482473" y="3139516"/>
            <a:ext cx="260534" cy="3894667"/>
          </a:xfrm>
          <a:prstGeom prst="curvedConnector2">
            <a:avLst/>
          </a:prstGeom>
          <a:ln w="38100">
            <a:solidFill>
              <a:schemeClr val="tx2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ตัวเชื่อมต่อโค้ง 48"/>
          <p:cNvCxnSpPr>
            <a:stCxn id="12" idx="2"/>
          </p:cNvCxnSpPr>
          <p:nvPr/>
        </p:nvCxnSpPr>
        <p:spPr>
          <a:xfrm rot="10800000" flipV="1">
            <a:off x="4665404" y="4301064"/>
            <a:ext cx="4238246" cy="331500"/>
          </a:xfrm>
          <a:prstGeom prst="curvedConnector3">
            <a:avLst/>
          </a:prstGeom>
          <a:ln w="38100">
            <a:solidFill>
              <a:schemeClr val="tx2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สี่เหลี่ยมผืนผ้ามุมมน 15"/>
          <p:cNvSpPr/>
          <p:nvPr/>
        </p:nvSpPr>
        <p:spPr>
          <a:xfrm>
            <a:off x="2750122" y="3557719"/>
            <a:ext cx="1773049" cy="1981126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15" name="กลุ่ม 14"/>
          <p:cNvGrpSpPr/>
          <p:nvPr/>
        </p:nvGrpSpPr>
        <p:grpSpPr>
          <a:xfrm>
            <a:off x="2886538" y="3640579"/>
            <a:ext cx="1618682" cy="1778815"/>
            <a:chOff x="619535" y="3653214"/>
            <a:chExt cx="2497206" cy="2744250"/>
          </a:xfrm>
        </p:grpSpPr>
        <p:pic>
          <p:nvPicPr>
            <p:cNvPr id="8" name="รูปภาพ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3368" y="3653214"/>
              <a:ext cx="1243737" cy="1248195"/>
            </a:xfrm>
            <a:prstGeom prst="rect">
              <a:avLst/>
            </a:prstGeom>
          </p:spPr>
        </p:pic>
        <p:pic>
          <p:nvPicPr>
            <p:cNvPr id="13" name="รูปภาพ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9810" y="4960903"/>
              <a:ext cx="1396931" cy="1436561"/>
            </a:xfrm>
            <a:prstGeom prst="rect">
              <a:avLst/>
            </a:prstGeom>
          </p:spPr>
        </p:pic>
        <p:pic>
          <p:nvPicPr>
            <p:cNvPr id="14" name="รูปภาพ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535" y="4762333"/>
              <a:ext cx="1100275" cy="1104219"/>
            </a:xfrm>
            <a:prstGeom prst="rect">
              <a:avLst/>
            </a:prstGeom>
          </p:spPr>
        </p:pic>
      </p:grpSp>
      <p:sp>
        <p:nvSpPr>
          <p:cNvPr id="53" name="วงรี 52"/>
          <p:cNvSpPr/>
          <p:nvPr/>
        </p:nvSpPr>
        <p:spPr>
          <a:xfrm>
            <a:off x="5107605" y="3181639"/>
            <a:ext cx="338215" cy="33821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9" name="วงรี 58"/>
          <p:cNvSpPr/>
          <p:nvPr/>
        </p:nvSpPr>
        <p:spPr>
          <a:xfrm>
            <a:off x="7508662" y="3725998"/>
            <a:ext cx="338215" cy="33821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0" name="วงรี 59"/>
          <p:cNvSpPr/>
          <p:nvPr/>
        </p:nvSpPr>
        <p:spPr>
          <a:xfrm>
            <a:off x="8526516" y="4111848"/>
            <a:ext cx="338215" cy="33821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1" name="วงรี 60"/>
          <p:cNvSpPr/>
          <p:nvPr/>
        </p:nvSpPr>
        <p:spPr>
          <a:xfrm>
            <a:off x="8221859" y="4965505"/>
            <a:ext cx="338215" cy="33821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2" name="วงรี 61"/>
          <p:cNvSpPr/>
          <p:nvPr/>
        </p:nvSpPr>
        <p:spPr>
          <a:xfrm>
            <a:off x="5597264" y="5538845"/>
            <a:ext cx="338215" cy="33821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34" name="Picture 10" descr="http://ifm.illaf.net/uploads/illaf_562091721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00" y="3435861"/>
            <a:ext cx="2351541" cy="199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ลูกศรเชื่อมต่อแบบตรง 62"/>
          <p:cNvCxnSpPr>
            <a:stCxn id="16" idx="1"/>
          </p:cNvCxnSpPr>
          <p:nvPr/>
        </p:nvCxnSpPr>
        <p:spPr>
          <a:xfrm flipH="1">
            <a:off x="2213352" y="4548282"/>
            <a:ext cx="53677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8" name="กล่องข้อความ 1027"/>
          <p:cNvSpPr txBox="1"/>
          <p:nvPr/>
        </p:nvSpPr>
        <p:spPr>
          <a:xfrm>
            <a:off x="-8000" y="6525008"/>
            <a:ext cx="4867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รูป</a:t>
            </a:r>
            <a:r>
              <a:rPr lang="th-TH" sz="1600" dirty="0" err="1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ภ่าพ</a:t>
            </a:r>
            <a:r>
              <a:rPr lang="th-TH" sz="1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1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: http://www.edutrapedia.illaf.net/arabic/show_artic</a:t>
            </a:r>
            <a:r>
              <a:rPr lang="en-US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le.thtml?id=1248</a:t>
            </a:r>
            <a:endParaRPr lang="th-TH" sz="1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769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0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-0.01549 0.01898 L -0.01797 0.02939 L -0.01797 0.04004 L -0.02383 0.05254 L -0.025 0.05694 L -0.03099 0.06319 L -0.0358 0.06736 L -0.04166 0.07176 L -0.04414 0.07176 L -0.05833 0.07176 " pathEditMode="relative" rAng="0" ptsTypes="AAAAAAAAAAA">
                                      <p:cBhvr>
                                        <p:cTn id="65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17" y="3588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-0.02149 0.01042 L -0.03698 0.0169 L -0.06433 0.02524 L -0.25235 0.04653 " pathEditMode="relative" rAng="0" ptsTypes="AAAAA">
                                      <p:cBhvr>
                                        <p:cTn id="67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17" y="2315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07407E-6 L -0.11315 0.01042 L -0.1418 0.01899 L -0.15364 0.02524 L -0.15846 0.03149 L -0.17031 0.03797 L -0.33216 0.0507 " pathEditMode="relative" rAng="0" ptsTypes="AAAAAAA">
                                      <p:cBhvr>
                                        <p:cTn id="69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5" y="2523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11111E-6 L -0.18581 -0.02338 L -0.30716 -0.02755 " pathEditMode="relative" rAng="0" ptsTypes="AAA">
                                      <p:cBhvr>
                                        <p:cTn id="71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5" y="-1389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-0.02149 -0.0044 L -0.03216 -0.01274 L -0.03815 -0.01713 L -0.0405 -0.02987 L -0.05131 -0.04468 L -0.07383 -0.05718 L -0.09284 -0.05718 " pathEditMode="relative" rAng="0" ptsTypes="AAAAAAAA">
                                      <p:cBhvr>
                                        <p:cTn id="73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48" y="-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0"/>
                            </p:stCondLst>
                            <p:childTnLst>
                              <p:par>
                                <p:cTn id="83" presetID="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4" dur="1000" fill="hold"/>
                                        <p:tgtEl>
                                          <p:spTgt spid="103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6" grpId="0" animBg="1"/>
      <p:bldP spid="53" grpId="0" animBg="1"/>
      <p:bldP spid="53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1.3 ขอบเขตการศึกษา</a:t>
            </a:r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</a:t>
            </a:r>
            <a:r>
              <a:rPr lang="th-TH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ต่อ</a:t>
            </a:r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3600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1280160" y="2190749"/>
            <a:ext cx="10264140" cy="39862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1.3.3 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ระบบรายงาน</a:t>
            </a:r>
            <a:endParaRPr lang="en-US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en-US" sz="32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1.3.3.1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ระบบสามารถสร้างรายงานได้</a:t>
            </a:r>
            <a:endParaRPr lang="en-US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457200" lvl="1" indent="0">
              <a:buNone/>
            </a:pPr>
            <a:r>
              <a:rPr lang="th-TH" sz="32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		</a:t>
            </a:r>
            <a:endParaRPr lang="th-TH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กล่องข้อความ 3"/>
          <p:cNvSpPr txBox="1"/>
          <p:nvPr/>
        </p:nvSpPr>
        <p:spPr>
          <a:xfrm>
            <a:off x="0" y="6539255"/>
            <a:ext cx="4456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รูปภาพ </a:t>
            </a:r>
            <a:r>
              <a:rPr lang="en-US" sz="1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: http://www.freeiconspng.com/free-images/report-ico</a:t>
            </a:r>
            <a:r>
              <a:rPr lang="en-US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n-13318</a:t>
            </a:r>
            <a:endParaRPr lang="th-TH" sz="1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2052" name="Picture 4" descr="http://ido-green.appspot.com/html5fest-il/images/todomvc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010" y="3720021"/>
            <a:ext cx="2498669" cy="249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วงรี 6"/>
          <p:cNvSpPr/>
          <p:nvPr/>
        </p:nvSpPr>
        <p:spPr>
          <a:xfrm>
            <a:off x="5062226" y="5543850"/>
            <a:ext cx="3183326" cy="1181615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b="1" dirty="0" smtClean="0">
                <a:solidFill>
                  <a:schemeClr val="tx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ผลวินิจฉัยของ</a:t>
            </a:r>
            <a:r>
              <a:rPr lang="th-TH" sz="3200" b="1" dirty="0" smtClean="0">
                <a:solidFill>
                  <a:schemeClr val="tx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แพทย์</a:t>
            </a:r>
            <a:endParaRPr lang="th-TH" sz="3200" b="1" dirty="0">
              <a:solidFill>
                <a:schemeClr val="tx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วงรี 7"/>
          <p:cNvSpPr/>
          <p:nvPr/>
        </p:nvSpPr>
        <p:spPr>
          <a:xfrm>
            <a:off x="5269469" y="3389981"/>
            <a:ext cx="4916041" cy="1208629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b="1" dirty="0" smtClean="0">
                <a:solidFill>
                  <a:schemeClr val="tx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อัตราการเข้ารับการรักษาของคนไข้ ประจำวัน</a:t>
            </a:r>
            <a:r>
              <a:rPr lang="en-US" sz="3200" b="1" dirty="0" smtClean="0">
                <a:solidFill>
                  <a:schemeClr val="tx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/</a:t>
            </a:r>
            <a:r>
              <a:rPr lang="th-TH" sz="3200" b="1" dirty="0" smtClean="0">
                <a:solidFill>
                  <a:schemeClr val="tx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เดือน</a:t>
            </a:r>
            <a:r>
              <a:rPr lang="en-US" sz="3200" b="1" dirty="0" smtClean="0">
                <a:solidFill>
                  <a:schemeClr val="tx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/</a:t>
            </a:r>
            <a:r>
              <a:rPr lang="th-TH" sz="3200" b="1" dirty="0" smtClean="0">
                <a:solidFill>
                  <a:schemeClr val="tx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ปี</a:t>
            </a:r>
            <a:endParaRPr lang="th-TH" sz="3200" b="1" dirty="0">
              <a:solidFill>
                <a:schemeClr val="tx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วงรี 8"/>
          <p:cNvSpPr/>
          <p:nvPr/>
        </p:nvSpPr>
        <p:spPr>
          <a:xfrm>
            <a:off x="6787257" y="4690367"/>
            <a:ext cx="2916589" cy="853483"/>
          </a:xfrm>
          <a:prstGeom prst="ellipse">
            <a:avLst/>
          </a:prstGeom>
          <a:solidFill>
            <a:schemeClr val="bg1"/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b="1" dirty="0" smtClean="0">
                <a:solidFill>
                  <a:schemeClr val="tx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อัตราการเกิดโรค</a:t>
            </a:r>
            <a:endParaRPr lang="th-TH" sz="3200" b="1" dirty="0">
              <a:solidFill>
                <a:schemeClr val="tx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6" name="ตัวเชื่อมต่อโค้ง 5"/>
          <p:cNvCxnSpPr>
            <a:stCxn id="8" idx="2"/>
          </p:cNvCxnSpPr>
          <p:nvPr/>
        </p:nvCxnSpPr>
        <p:spPr>
          <a:xfrm rot="10800000" flipV="1">
            <a:off x="3910677" y="3994295"/>
            <a:ext cx="1358792" cy="824447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ตัวเชื่อมต่อโค้ง 12"/>
          <p:cNvCxnSpPr>
            <a:stCxn id="9" idx="2"/>
            <a:endCxn id="2052" idx="3"/>
          </p:cNvCxnSpPr>
          <p:nvPr/>
        </p:nvCxnSpPr>
        <p:spPr>
          <a:xfrm rot="10800000">
            <a:off x="3910679" y="4969357"/>
            <a:ext cx="2876578" cy="147753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ตัวเชื่อมต่อโค้ง 15"/>
          <p:cNvCxnSpPr>
            <a:stCxn id="7" idx="2"/>
          </p:cNvCxnSpPr>
          <p:nvPr/>
        </p:nvCxnSpPr>
        <p:spPr>
          <a:xfrm rot="10800000">
            <a:off x="3910678" y="5117112"/>
            <a:ext cx="1151548" cy="1017547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รูปภาพ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960" y="3772348"/>
            <a:ext cx="567509" cy="567509"/>
          </a:xfrm>
          <a:prstGeom prst="rect">
            <a:avLst/>
          </a:prstGeom>
        </p:spPr>
      </p:pic>
      <p:pic>
        <p:nvPicPr>
          <p:cNvPr id="23" name="รูปภาพ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747" y="4795194"/>
            <a:ext cx="567509" cy="567509"/>
          </a:xfrm>
          <a:prstGeom prst="rect">
            <a:avLst/>
          </a:prstGeom>
        </p:spPr>
      </p:pic>
      <p:pic>
        <p:nvPicPr>
          <p:cNvPr id="24" name="รูปภาพ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236" y="5859648"/>
            <a:ext cx="567509" cy="56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8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0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08333E-6 -7.40741E-7 L -0.02148 0.01898 L -0.02864 0.02731 L -0.03215 0.04004 L -0.03215 0.05486 L -0.03697 0.07592 L -0.04413 0.08657 L -0.05116 0.0949 L -0.0595 0.10555 L -0.07031 0.10972 L -0.08098 0.11412 L -0.08684 0.11412 " pathEditMode="relative" ptsTypes="AAAAAAAAAAAA">
                                      <p:cBhvr>
                                        <p:cTn id="3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85185E-6 L -0.08698 -0.00648 L -0.09896 -0.01273 L -0.20482 -0.02107 " pathEditMode="relative" ptsTypes="AAAA">
                                      <p:cBhvr>
                                        <p:cTn id="4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6.2963E-6 L -0.02266 -0.053 L -0.02748 -0.10601 L -0.04414 -0.13564 L -0.06315 -0.15254 " pathEditMode="relative" ptsTypes="AAAAA">
                                      <p:cBhvr>
                                        <p:cTn id="4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1.3 ขอบเขตการศึกษา</a:t>
            </a:r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</a:t>
            </a:r>
            <a:r>
              <a:rPr lang="th-TH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ต่อ</a:t>
            </a:r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3600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464457" y="1867020"/>
            <a:ext cx="10444335" cy="39862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1.3.4 ผู้ดูแลระบบ</a:t>
            </a:r>
            <a:endParaRPr lang="en-US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1.3.4.1 ส่วนของการทำงานเกี่ยวกับฐานข้อมูล</a:t>
            </a:r>
            <a:endParaRPr lang="en-US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r>
              <a:rPr lang="th-TH" sz="32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		</a:t>
            </a:r>
            <a:endParaRPr lang="th-TH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กล่องข้อความ 3"/>
          <p:cNvSpPr txBox="1"/>
          <p:nvPr/>
        </p:nvSpPr>
        <p:spPr>
          <a:xfrm>
            <a:off x="0" y="6273225"/>
            <a:ext cx="32255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รูปภาพ </a:t>
            </a:r>
            <a:r>
              <a:rPr lang="en-US" sz="1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: http://k-base.net/author/martijn_folkers/</a:t>
            </a:r>
          </a:p>
          <a:p>
            <a:r>
              <a:rPr lang="en-US" sz="1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http</a:t>
            </a:r>
            <a:r>
              <a:rPr lang="en-US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://</a:t>
            </a:r>
            <a:r>
              <a:rPr lang="en-US" sz="1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downloadicons.net/patient-icons</a:t>
            </a: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597" y="3638043"/>
            <a:ext cx="2048038" cy="2048038"/>
          </a:xfrm>
          <a:prstGeom prst="rect">
            <a:avLst/>
          </a:prstGeom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110" y="2190749"/>
            <a:ext cx="1866949" cy="1997754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437" y="4162795"/>
            <a:ext cx="2438400" cy="2438400"/>
          </a:xfrm>
          <a:prstGeom prst="rect">
            <a:avLst/>
          </a:prstGeom>
        </p:spPr>
      </p:pic>
      <p:grpSp>
        <p:nvGrpSpPr>
          <p:cNvPr id="16" name="กลุ่ม 15"/>
          <p:cNvGrpSpPr/>
          <p:nvPr/>
        </p:nvGrpSpPr>
        <p:grpSpPr>
          <a:xfrm>
            <a:off x="4585795" y="3779978"/>
            <a:ext cx="2201657" cy="2396984"/>
            <a:chOff x="4972548" y="4019550"/>
            <a:chExt cx="2201657" cy="2396984"/>
          </a:xfrm>
        </p:grpSpPr>
        <p:sp>
          <p:nvSpPr>
            <p:cNvPr id="10" name="สี่เหลี่ยมผืนผ้ามุมมน 9"/>
            <p:cNvSpPr/>
            <p:nvPr/>
          </p:nvSpPr>
          <p:spPr>
            <a:xfrm>
              <a:off x="4972548" y="4019550"/>
              <a:ext cx="2201657" cy="2396984"/>
            </a:xfrm>
            <a:prstGeom prst="roundRect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grpSp>
          <p:nvGrpSpPr>
            <p:cNvPr id="9" name="กลุ่ม 8"/>
            <p:cNvGrpSpPr/>
            <p:nvPr/>
          </p:nvGrpSpPr>
          <p:grpSpPr>
            <a:xfrm>
              <a:off x="5097332" y="4225432"/>
              <a:ext cx="1974521" cy="2071651"/>
              <a:chOff x="5097332" y="4225432"/>
              <a:chExt cx="1974521" cy="2071651"/>
            </a:xfrm>
          </p:grpSpPr>
          <p:grpSp>
            <p:nvGrpSpPr>
              <p:cNvPr id="11" name="กลุ่ม 10"/>
              <p:cNvGrpSpPr/>
              <p:nvPr/>
            </p:nvGrpSpPr>
            <p:grpSpPr>
              <a:xfrm>
                <a:off x="5453171" y="4518268"/>
                <a:ext cx="1618682" cy="1778815"/>
                <a:chOff x="619535" y="3653214"/>
                <a:chExt cx="2497206" cy="2744250"/>
              </a:xfrm>
            </p:grpSpPr>
            <p:pic>
              <p:nvPicPr>
                <p:cNvPr id="12" name="รูปภาพ 11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3368" y="3653214"/>
                  <a:ext cx="1243737" cy="1248195"/>
                </a:xfrm>
                <a:prstGeom prst="rect">
                  <a:avLst/>
                </a:prstGeom>
              </p:spPr>
            </p:pic>
            <p:pic>
              <p:nvPicPr>
                <p:cNvPr id="13" name="รูปภาพ 12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19810" y="4960903"/>
                  <a:ext cx="1396931" cy="1436561"/>
                </a:xfrm>
                <a:prstGeom prst="rect">
                  <a:avLst/>
                </a:prstGeom>
              </p:spPr>
            </p:pic>
            <p:pic>
              <p:nvPicPr>
                <p:cNvPr id="14" name="รูปภาพ 13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9535" y="4762333"/>
                  <a:ext cx="1100275" cy="1104219"/>
                </a:xfrm>
                <a:prstGeom prst="rect">
                  <a:avLst/>
                </a:prstGeom>
              </p:spPr>
            </p:pic>
          </p:grpSp>
          <p:pic>
            <p:nvPicPr>
              <p:cNvPr id="1026" name="Picture 2" descr="http://inquidia.com/sites/default/files/styles/medium-steel/public/icon_16391.png?itok=1LvJhHKV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7332" y="4225432"/>
                <a:ext cx="891643" cy="8916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28" name="ตัวเชื่อมต่อโค้ง 27"/>
          <p:cNvCxnSpPr>
            <a:stCxn id="6" idx="3"/>
            <a:endCxn id="10" idx="1"/>
          </p:cNvCxnSpPr>
          <p:nvPr/>
        </p:nvCxnSpPr>
        <p:spPr>
          <a:xfrm>
            <a:off x="3370635" y="4662062"/>
            <a:ext cx="1215160" cy="316408"/>
          </a:xfrm>
          <a:prstGeom prst="curved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ตัวเชื่อมต่อโค้ง 29"/>
          <p:cNvCxnSpPr>
            <a:stCxn id="10" idx="3"/>
            <a:endCxn id="7" idx="1"/>
          </p:cNvCxnSpPr>
          <p:nvPr/>
        </p:nvCxnSpPr>
        <p:spPr>
          <a:xfrm flipV="1">
            <a:off x="6787452" y="3189626"/>
            <a:ext cx="1498658" cy="1788844"/>
          </a:xfrm>
          <a:prstGeom prst="curvedConnector3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ตัวเชื่อมต่อโค้ง 32"/>
          <p:cNvCxnSpPr>
            <a:stCxn id="10" idx="3"/>
            <a:endCxn id="5" idx="1"/>
          </p:cNvCxnSpPr>
          <p:nvPr/>
        </p:nvCxnSpPr>
        <p:spPr>
          <a:xfrm>
            <a:off x="6787452" y="4978470"/>
            <a:ext cx="1946985" cy="403525"/>
          </a:xfrm>
          <a:prstGeom prst="curvedConnector3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กล่องข้อความ 34"/>
          <p:cNvSpPr txBox="1"/>
          <p:nvPr/>
        </p:nvSpPr>
        <p:spPr>
          <a:xfrm>
            <a:off x="1597347" y="5507076"/>
            <a:ext cx="13740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Admin</a:t>
            </a:r>
            <a:endParaRPr lang="th-TH" sz="4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7" name="กล่องข้อความ 36"/>
          <p:cNvSpPr txBox="1"/>
          <p:nvPr/>
        </p:nvSpPr>
        <p:spPr>
          <a:xfrm>
            <a:off x="10116180" y="3027228"/>
            <a:ext cx="13901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Doctor</a:t>
            </a:r>
            <a:endParaRPr lang="th-TH" sz="4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8" name="กล่องข้อความ 37"/>
          <p:cNvSpPr txBox="1"/>
          <p:nvPr/>
        </p:nvSpPr>
        <p:spPr>
          <a:xfrm>
            <a:off x="7594381" y="6127469"/>
            <a:ext cx="14542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Patient</a:t>
            </a:r>
            <a:endParaRPr lang="th-TH" sz="4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9" name="กล่องข้อความ 38"/>
          <p:cNvSpPr txBox="1"/>
          <p:nvPr/>
        </p:nvSpPr>
        <p:spPr>
          <a:xfrm>
            <a:off x="5248309" y="3090685"/>
            <a:ext cx="8835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SQL</a:t>
            </a:r>
            <a:endParaRPr lang="th-TH" sz="4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2030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  <p:bldP spid="38" grpId="0"/>
      <p:bldP spid="3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1.3 ขอบเขตการศึกษา</a:t>
            </a:r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</a:t>
            </a:r>
            <a:r>
              <a:rPr lang="th-TH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ต่อ</a:t>
            </a:r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3600" dirty="0"/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" y="3085177"/>
            <a:ext cx="2048038" cy="2048038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1023934" y="4974683"/>
            <a:ext cx="12650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Admin</a:t>
            </a:r>
            <a:endParaRPr lang="th-TH" sz="4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6" name="กลุ่ม 5"/>
          <p:cNvGrpSpPr/>
          <p:nvPr/>
        </p:nvGrpSpPr>
        <p:grpSpPr>
          <a:xfrm>
            <a:off x="3895658" y="3227112"/>
            <a:ext cx="2201657" cy="2396984"/>
            <a:chOff x="4972548" y="4019550"/>
            <a:chExt cx="2201657" cy="2396984"/>
          </a:xfrm>
        </p:grpSpPr>
        <p:sp>
          <p:nvSpPr>
            <p:cNvPr id="7" name="สี่เหลี่ยมผืนผ้ามุมมน 6"/>
            <p:cNvSpPr/>
            <p:nvPr/>
          </p:nvSpPr>
          <p:spPr>
            <a:xfrm>
              <a:off x="4972548" y="4019550"/>
              <a:ext cx="2201657" cy="2396984"/>
            </a:xfrm>
            <a:prstGeom prst="roundRect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grpSp>
          <p:nvGrpSpPr>
            <p:cNvPr id="8" name="กลุ่ม 7"/>
            <p:cNvGrpSpPr/>
            <p:nvPr/>
          </p:nvGrpSpPr>
          <p:grpSpPr>
            <a:xfrm>
              <a:off x="5097332" y="4225432"/>
              <a:ext cx="1974521" cy="2071651"/>
              <a:chOff x="5097332" y="4225432"/>
              <a:chExt cx="1974521" cy="2071651"/>
            </a:xfrm>
          </p:grpSpPr>
          <p:grpSp>
            <p:nvGrpSpPr>
              <p:cNvPr id="9" name="กลุ่ม 8"/>
              <p:cNvGrpSpPr/>
              <p:nvPr/>
            </p:nvGrpSpPr>
            <p:grpSpPr>
              <a:xfrm>
                <a:off x="5453171" y="4518268"/>
                <a:ext cx="1618682" cy="1778815"/>
                <a:chOff x="619535" y="3653214"/>
                <a:chExt cx="2497206" cy="2744250"/>
              </a:xfrm>
            </p:grpSpPr>
            <p:pic>
              <p:nvPicPr>
                <p:cNvPr id="11" name="รูปภาพ 10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43368" y="3653214"/>
                  <a:ext cx="1243737" cy="1248195"/>
                </a:xfrm>
                <a:prstGeom prst="rect">
                  <a:avLst/>
                </a:prstGeom>
              </p:spPr>
            </p:pic>
            <p:pic>
              <p:nvPicPr>
                <p:cNvPr id="12" name="รูปภาพ 11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19810" y="4960903"/>
                  <a:ext cx="1396931" cy="1436561"/>
                </a:xfrm>
                <a:prstGeom prst="rect">
                  <a:avLst/>
                </a:prstGeom>
              </p:spPr>
            </p:pic>
            <p:pic>
              <p:nvPicPr>
                <p:cNvPr id="13" name="รูปภาพ 12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9535" y="4762333"/>
                  <a:ext cx="1100275" cy="1104219"/>
                </a:xfrm>
                <a:prstGeom prst="rect">
                  <a:avLst/>
                </a:prstGeom>
              </p:spPr>
            </p:pic>
          </p:grpSp>
          <p:pic>
            <p:nvPicPr>
              <p:cNvPr id="10" name="Picture 2" descr="http://inquidia.com/sites/default/files/styles/medium-steel/public/icon_16391.png?itok=1LvJhHKV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7332" y="4225432"/>
                <a:ext cx="891643" cy="8916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14" name="ตัวเชื่อมต่อโค้ง 13"/>
          <p:cNvCxnSpPr>
            <a:endCxn id="7" idx="1"/>
          </p:cNvCxnSpPr>
          <p:nvPr/>
        </p:nvCxnSpPr>
        <p:spPr>
          <a:xfrm>
            <a:off x="2680498" y="4109196"/>
            <a:ext cx="1215160" cy="316408"/>
          </a:xfrm>
          <a:prstGeom prst="curvedConnector3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รูปภาพ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651" y="3424039"/>
            <a:ext cx="1974961" cy="1506326"/>
          </a:xfrm>
          <a:prstGeom prst="rect">
            <a:avLst/>
          </a:prstGeom>
        </p:spPr>
      </p:pic>
      <p:grpSp>
        <p:nvGrpSpPr>
          <p:cNvPr id="29" name="กลุ่ม 28"/>
          <p:cNvGrpSpPr/>
          <p:nvPr/>
        </p:nvGrpSpPr>
        <p:grpSpPr>
          <a:xfrm>
            <a:off x="7012980" y="1828456"/>
            <a:ext cx="1904163" cy="1764050"/>
            <a:chOff x="7514597" y="2102143"/>
            <a:chExt cx="1904163" cy="1764050"/>
          </a:xfrm>
        </p:grpSpPr>
        <p:pic>
          <p:nvPicPr>
            <p:cNvPr id="16" name="รูปภาพ 1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4597" y="2102143"/>
              <a:ext cx="1505590" cy="1611078"/>
            </a:xfrm>
            <a:prstGeom prst="rect">
              <a:avLst/>
            </a:prstGeom>
          </p:spPr>
        </p:pic>
        <p:pic>
          <p:nvPicPr>
            <p:cNvPr id="18" name="Picture 4" descr="http://ido-green.appspot.com/html5fest-il/images/todomvc-icon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6267" y="2933700"/>
              <a:ext cx="932493" cy="932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กลุ่ม 29"/>
          <p:cNvGrpSpPr/>
          <p:nvPr/>
        </p:nvGrpSpPr>
        <p:grpSpPr>
          <a:xfrm>
            <a:off x="6849599" y="4869350"/>
            <a:ext cx="2070244" cy="1745712"/>
            <a:chOff x="7318800" y="5128171"/>
            <a:chExt cx="2070244" cy="1745712"/>
          </a:xfrm>
        </p:grpSpPr>
        <p:pic>
          <p:nvPicPr>
            <p:cNvPr id="17" name="รูปภาพ 16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6481" y="5128171"/>
              <a:ext cx="1552563" cy="1552563"/>
            </a:xfrm>
            <a:prstGeom prst="rect">
              <a:avLst/>
            </a:prstGeom>
          </p:spPr>
        </p:pic>
        <p:pic>
          <p:nvPicPr>
            <p:cNvPr id="19" name="Picture 4" descr="http://ido-green.appspot.com/html5fest-il/images/todomvc-icon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8800" y="5941390"/>
              <a:ext cx="932493" cy="932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1" name="ตัวเชื่อมต่อโค้ง 20"/>
          <p:cNvCxnSpPr>
            <a:stCxn id="7" idx="3"/>
            <a:endCxn id="16" idx="1"/>
          </p:cNvCxnSpPr>
          <p:nvPr/>
        </p:nvCxnSpPr>
        <p:spPr>
          <a:xfrm flipV="1">
            <a:off x="6097315" y="2633995"/>
            <a:ext cx="915665" cy="1791609"/>
          </a:xfrm>
          <a:prstGeom prst="curvedConnector3">
            <a:avLst>
              <a:gd name="adj1" fmla="val 50000"/>
            </a:avLst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ตัวเชื่อมต่อโค้ง 23"/>
          <p:cNvCxnSpPr>
            <a:stCxn id="7" idx="3"/>
            <a:endCxn id="17" idx="1"/>
          </p:cNvCxnSpPr>
          <p:nvPr/>
        </p:nvCxnSpPr>
        <p:spPr>
          <a:xfrm>
            <a:off x="6097315" y="4425604"/>
            <a:ext cx="1269965" cy="1220028"/>
          </a:xfrm>
          <a:prstGeom prst="curvedConnector3">
            <a:avLst>
              <a:gd name="adj1" fmla="val 50000"/>
            </a:avLst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ตัวเชื่อมต่อโค้ง 26"/>
          <p:cNvCxnSpPr>
            <a:stCxn id="7" idx="3"/>
            <a:endCxn id="15" idx="1"/>
          </p:cNvCxnSpPr>
          <p:nvPr/>
        </p:nvCxnSpPr>
        <p:spPr>
          <a:xfrm flipV="1">
            <a:off x="6097315" y="4177202"/>
            <a:ext cx="2429336" cy="248402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กล่องข้อความ 36"/>
          <p:cNvSpPr txBox="1"/>
          <p:nvPr/>
        </p:nvSpPr>
        <p:spPr>
          <a:xfrm>
            <a:off x="10384672" y="4156303"/>
            <a:ext cx="1276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Disease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9" name="กล่องข้อความ 38"/>
          <p:cNvSpPr txBox="1"/>
          <p:nvPr/>
        </p:nvSpPr>
        <p:spPr>
          <a:xfrm>
            <a:off x="8639009" y="5825649"/>
            <a:ext cx="2566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Report’s Patient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0" name="กล่องข้อความ 39"/>
          <p:cNvSpPr txBox="1"/>
          <p:nvPr/>
        </p:nvSpPr>
        <p:spPr>
          <a:xfrm>
            <a:off x="8340151" y="2093482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Report’s Doctor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1" name="กล่องข้อความ 40"/>
          <p:cNvSpPr txBox="1"/>
          <p:nvPr/>
        </p:nvSpPr>
        <p:spPr>
          <a:xfrm>
            <a:off x="4550154" y="2434187"/>
            <a:ext cx="8835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SQL</a:t>
            </a:r>
            <a:endParaRPr lang="th-TH" sz="4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2" name="กล่องข้อความ 41"/>
          <p:cNvSpPr txBox="1"/>
          <p:nvPr/>
        </p:nvSpPr>
        <p:spPr>
          <a:xfrm>
            <a:off x="0" y="6465199"/>
            <a:ext cx="2169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รูปภาพ </a:t>
            </a:r>
            <a:r>
              <a:rPr lang="en-US" sz="1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:  </a:t>
            </a:r>
            <a:r>
              <a:rPr lang="en-US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https://pixabay.com/th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185331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7" grpId="0"/>
      <p:bldP spid="39" grpId="0"/>
      <p:bldP spid="40" grpId="0"/>
      <p:bldP spid="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1.3 ขอบเขตการศึกษา</a:t>
            </a:r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</a:t>
            </a:r>
            <a:r>
              <a:rPr lang="th-TH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ต่อ</a:t>
            </a:r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3600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1007908" y="1974822"/>
            <a:ext cx="10842171" cy="39862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1.3.4.2 ส่วนของรายงาน</a:t>
            </a:r>
            <a:endParaRPr lang="en-US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83" y="3129615"/>
            <a:ext cx="2048038" cy="2048038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921743" y="5114183"/>
            <a:ext cx="12650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Admin</a:t>
            </a:r>
            <a:endParaRPr lang="th-TH" sz="4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6" name="กลุ่ม 5"/>
          <p:cNvGrpSpPr/>
          <p:nvPr/>
        </p:nvGrpSpPr>
        <p:grpSpPr>
          <a:xfrm>
            <a:off x="3399790" y="3271550"/>
            <a:ext cx="2201657" cy="2396984"/>
            <a:chOff x="4972548" y="4019550"/>
            <a:chExt cx="2201657" cy="2396984"/>
          </a:xfrm>
        </p:grpSpPr>
        <p:sp>
          <p:nvSpPr>
            <p:cNvPr id="7" name="สี่เหลี่ยมผืนผ้ามุมมน 6"/>
            <p:cNvSpPr/>
            <p:nvPr/>
          </p:nvSpPr>
          <p:spPr>
            <a:xfrm>
              <a:off x="4972548" y="4019550"/>
              <a:ext cx="2201657" cy="2396984"/>
            </a:xfrm>
            <a:prstGeom prst="roundRect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0" name="Picture 2" descr="http://inquidia.com/sites/default/files/styles/medium-steel/public/icon_16391.png?itok=1LvJhHKV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5694" y="4442230"/>
              <a:ext cx="1564028" cy="1564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4" name="ตัวเชื่อมต่อโค้ง 13"/>
          <p:cNvCxnSpPr>
            <a:stCxn id="7" idx="3"/>
            <a:endCxn id="21" idx="1"/>
          </p:cNvCxnSpPr>
          <p:nvPr/>
        </p:nvCxnSpPr>
        <p:spPr>
          <a:xfrm flipV="1">
            <a:off x="5601447" y="2768203"/>
            <a:ext cx="1017067" cy="1701839"/>
          </a:xfrm>
          <a:prstGeom prst="curvedConnector3">
            <a:avLst>
              <a:gd name="adj1" fmla="val 50000"/>
            </a:avLst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ตัวเชื่อมต่อโค้ง 14"/>
          <p:cNvCxnSpPr>
            <a:stCxn id="7" idx="3"/>
            <a:endCxn id="29" idx="1"/>
          </p:cNvCxnSpPr>
          <p:nvPr/>
        </p:nvCxnSpPr>
        <p:spPr>
          <a:xfrm>
            <a:off x="5601447" y="4470042"/>
            <a:ext cx="1100505" cy="1345550"/>
          </a:xfrm>
          <a:prstGeom prst="curvedConnector3">
            <a:avLst>
              <a:gd name="adj1" fmla="val 50000"/>
            </a:avLst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ตัวเชื่อมต่อโค้ง 15"/>
          <p:cNvCxnSpPr>
            <a:stCxn id="7" idx="3"/>
            <a:endCxn id="26" idx="1"/>
          </p:cNvCxnSpPr>
          <p:nvPr/>
        </p:nvCxnSpPr>
        <p:spPr>
          <a:xfrm flipV="1">
            <a:off x="5601447" y="4030182"/>
            <a:ext cx="2178083" cy="439860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กล่องข้อความ 16"/>
          <p:cNvSpPr txBox="1"/>
          <p:nvPr/>
        </p:nvSpPr>
        <p:spPr>
          <a:xfrm>
            <a:off x="4054286" y="2478625"/>
            <a:ext cx="8835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SQL</a:t>
            </a:r>
            <a:endParaRPr lang="th-TH" sz="4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8" name="ตัวเชื่อมต่อโค้ง 17"/>
          <p:cNvCxnSpPr>
            <a:endCxn id="7" idx="1"/>
          </p:cNvCxnSpPr>
          <p:nvPr/>
        </p:nvCxnSpPr>
        <p:spPr>
          <a:xfrm>
            <a:off x="2604021" y="4153634"/>
            <a:ext cx="795769" cy="316408"/>
          </a:xfrm>
          <a:prstGeom prst="curvedConnector3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กล่องข้อความ 18"/>
          <p:cNvSpPr txBox="1"/>
          <p:nvPr/>
        </p:nvSpPr>
        <p:spPr>
          <a:xfrm>
            <a:off x="0" y="6251508"/>
            <a:ext cx="53254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รูปภาพ </a:t>
            </a:r>
            <a:r>
              <a:rPr lang="en-US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 http://www.datixinc.com/industries/food-industry/report-icon</a:t>
            </a:r>
            <a:r>
              <a:rPr lang="en-US" sz="1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/</a:t>
            </a:r>
          </a:p>
          <a:p>
            <a:r>
              <a:rPr lang="en-US" sz="1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 http</a:t>
            </a:r>
            <a:r>
              <a:rPr lang="en-US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://downloadicons.net/sites/default/files/previous-track-icon-14023.png</a:t>
            </a:r>
            <a:endParaRPr lang="th-TH" sz="1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23" name="กลุ่ม 22"/>
          <p:cNvGrpSpPr/>
          <p:nvPr/>
        </p:nvGrpSpPr>
        <p:grpSpPr>
          <a:xfrm>
            <a:off x="6300055" y="2028235"/>
            <a:ext cx="1584087" cy="1760659"/>
            <a:chOff x="7374419" y="2076858"/>
            <a:chExt cx="1865511" cy="2073452"/>
          </a:xfrm>
        </p:grpSpPr>
        <p:pic>
          <p:nvPicPr>
            <p:cNvPr id="22" name="รูปภาพ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4419" y="3420898"/>
              <a:ext cx="729414" cy="729412"/>
            </a:xfrm>
            <a:prstGeom prst="rect">
              <a:avLst/>
            </a:prstGeom>
          </p:spPr>
        </p:pic>
        <p:pic>
          <p:nvPicPr>
            <p:cNvPr id="21" name="รูปภาพ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9454" y="2076858"/>
              <a:ext cx="1490476" cy="1742857"/>
            </a:xfrm>
            <a:prstGeom prst="rect">
              <a:avLst/>
            </a:prstGeom>
          </p:spPr>
        </p:pic>
      </p:grpSp>
      <p:grpSp>
        <p:nvGrpSpPr>
          <p:cNvPr id="24" name="กลุ่ม 23"/>
          <p:cNvGrpSpPr/>
          <p:nvPr/>
        </p:nvGrpSpPr>
        <p:grpSpPr>
          <a:xfrm>
            <a:off x="7461071" y="3290214"/>
            <a:ext cx="1584087" cy="1760659"/>
            <a:chOff x="7374419" y="2076858"/>
            <a:chExt cx="1865511" cy="2073452"/>
          </a:xfrm>
        </p:grpSpPr>
        <p:pic>
          <p:nvPicPr>
            <p:cNvPr id="25" name="รูปภาพ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4419" y="3420898"/>
              <a:ext cx="729414" cy="729412"/>
            </a:xfrm>
            <a:prstGeom prst="rect">
              <a:avLst/>
            </a:prstGeom>
          </p:spPr>
        </p:pic>
        <p:pic>
          <p:nvPicPr>
            <p:cNvPr id="26" name="รูปภาพ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9454" y="2076858"/>
              <a:ext cx="1490476" cy="1742857"/>
            </a:xfrm>
            <a:prstGeom prst="rect">
              <a:avLst/>
            </a:prstGeom>
          </p:spPr>
        </p:pic>
      </p:grpSp>
      <p:grpSp>
        <p:nvGrpSpPr>
          <p:cNvPr id="27" name="กลุ่ม 26"/>
          <p:cNvGrpSpPr/>
          <p:nvPr/>
        </p:nvGrpSpPr>
        <p:grpSpPr>
          <a:xfrm>
            <a:off x="6383493" y="5075624"/>
            <a:ext cx="1584087" cy="1760659"/>
            <a:chOff x="7374419" y="2076858"/>
            <a:chExt cx="1865511" cy="2073452"/>
          </a:xfrm>
        </p:grpSpPr>
        <p:pic>
          <p:nvPicPr>
            <p:cNvPr id="28" name="รูปภาพ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4419" y="3420898"/>
              <a:ext cx="729414" cy="729412"/>
            </a:xfrm>
            <a:prstGeom prst="rect">
              <a:avLst/>
            </a:prstGeom>
          </p:spPr>
        </p:pic>
        <p:pic>
          <p:nvPicPr>
            <p:cNvPr id="29" name="รูปภาพ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9454" y="2076858"/>
              <a:ext cx="1490476" cy="1742857"/>
            </a:xfrm>
            <a:prstGeom prst="rect">
              <a:avLst/>
            </a:prstGeom>
          </p:spPr>
        </p:pic>
      </p:grpSp>
      <p:grpSp>
        <p:nvGrpSpPr>
          <p:cNvPr id="42" name="กลุ่ม 41"/>
          <p:cNvGrpSpPr/>
          <p:nvPr/>
        </p:nvGrpSpPr>
        <p:grpSpPr>
          <a:xfrm>
            <a:off x="8109249" y="1864808"/>
            <a:ext cx="2495339" cy="1238118"/>
            <a:chOff x="8787370" y="2049874"/>
            <a:chExt cx="2495339" cy="1238118"/>
          </a:xfrm>
        </p:grpSpPr>
        <p:sp>
          <p:nvSpPr>
            <p:cNvPr id="41" name="สี่เหลี่ยมผืนผ้ามุมมน 40"/>
            <p:cNvSpPr/>
            <p:nvPr/>
          </p:nvSpPr>
          <p:spPr>
            <a:xfrm>
              <a:off x="8787370" y="2049874"/>
              <a:ext cx="2495339" cy="123811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3" name="กล่องข้อความ 32"/>
            <p:cNvSpPr txBox="1"/>
            <p:nvPr/>
          </p:nvSpPr>
          <p:spPr>
            <a:xfrm>
              <a:off x="8876680" y="2160851"/>
              <a:ext cx="230383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h-TH" sz="3200" b="1" dirty="0" smtClean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ผล</a:t>
              </a:r>
              <a:r>
                <a:rPr lang="th-TH" sz="3200" b="1" dirty="0" smtClean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การวินิจฉัย</a:t>
              </a:r>
              <a:endParaRPr lang="th-TH" sz="3200" b="1" dirty="0" smtClean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  <a:p>
              <a:pPr algn="ctr"/>
              <a:r>
                <a:rPr lang="th-TH" sz="3200" b="1" dirty="0" smtClean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ของแพทย์ย้อนหลัง</a:t>
              </a:r>
              <a:endPara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grpSp>
        <p:nvGrpSpPr>
          <p:cNvPr id="43" name="กลุ่ม 42"/>
          <p:cNvGrpSpPr/>
          <p:nvPr/>
        </p:nvGrpSpPr>
        <p:grpSpPr>
          <a:xfrm>
            <a:off x="9243778" y="3516816"/>
            <a:ext cx="2084246" cy="1104266"/>
            <a:chOff x="9966007" y="3587517"/>
            <a:chExt cx="2084246" cy="1104266"/>
          </a:xfrm>
        </p:grpSpPr>
        <p:sp>
          <p:nvSpPr>
            <p:cNvPr id="40" name="สี่เหลี่ยมผืนผ้ามุมมน 39"/>
            <p:cNvSpPr/>
            <p:nvPr/>
          </p:nvSpPr>
          <p:spPr>
            <a:xfrm>
              <a:off x="9966007" y="3587517"/>
              <a:ext cx="2084246" cy="103414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4" name="กล่องข้อความ 33"/>
            <p:cNvSpPr txBox="1"/>
            <p:nvPr/>
          </p:nvSpPr>
          <p:spPr>
            <a:xfrm>
              <a:off x="9966007" y="3614565"/>
              <a:ext cx="2034531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h-TH" sz="3200" b="1" dirty="0" smtClean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อัตราการเกิดโรค</a:t>
              </a:r>
            </a:p>
            <a:p>
              <a:pPr algn="ctr"/>
              <a:r>
                <a:rPr lang="th-TH" sz="3200" b="1" dirty="0" smtClean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ย้อนหลัง</a:t>
              </a:r>
              <a:endPara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grpSp>
        <p:nvGrpSpPr>
          <p:cNvPr id="39" name="กลุ่ม 38"/>
          <p:cNvGrpSpPr/>
          <p:nvPr/>
        </p:nvGrpSpPr>
        <p:grpSpPr>
          <a:xfrm>
            <a:off x="8180886" y="5079982"/>
            <a:ext cx="3339377" cy="1620703"/>
            <a:chOff x="8852623" y="5150683"/>
            <a:chExt cx="3339377" cy="1620703"/>
          </a:xfrm>
        </p:grpSpPr>
        <p:sp>
          <p:nvSpPr>
            <p:cNvPr id="37" name="สี่เหลี่ยมผืนผ้ามุมมน 36"/>
            <p:cNvSpPr/>
            <p:nvPr/>
          </p:nvSpPr>
          <p:spPr>
            <a:xfrm>
              <a:off x="8889105" y="5150683"/>
              <a:ext cx="3266411" cy="162070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5" name="กล่องข้อความ 34"/>
            <p:cNvSpPr txBox="1"/>
            <p:nvPr/>
          </p:nvSpPr>
          <p:spPr>
            <a:xfrm>
              <a:off x="8852623" y="5200956"/>
              <a:ext cx="3339377" cy="1569660"/>
            </a:xfrm>
            <a:prstGeom prst="rect">
              <a:avLst/>
            </a:prstGeom>
            <a:noFill/>
            <a:ln w="12700" cmpd="sng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th-TH" sz="3200" b="1" dirty="0" smtClean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อัตราการเข้ารับ</a:t>
              </a:r>
            </a:p>
            <a:p>
              <a:pPr algn="ctr"/>
              <a:r>
                <a:rPr lang="th-TH" sz="3200" b="1" dirty="0" smtClean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การรักษาของคนไข้ </a:t>
              </a:r>
            </a:p>
            <a:p>
              <a:pPr algn="ctr"/>
              <a:r>
                <a:rPr lang="th-TH" sz="3200" b="1" dirty="0" smtClean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ประจำวัน</a:t>
              </a:r>
              <a:r>
                <a:rPr lang="en-US" sz="3200" b="1" dirty="0" smtClean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/</a:t>
              </a:r>
              <a:r>
                <a:rPr lang="th-TH" sz="3200" b="1" dirty="0" smtClean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เดือน</a:t>
              </a:r>
              <a:r>
                <a:rPr lang="en-US" sz="3200" b="1" dirty="0" smtClean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/</a:t>
              </a:r>
              <a:r>
                <a:rPr lang="th-TH" sz="3200" b="1" dirty="0" smtClean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ปี ย้อนหลัง</a:t>
              </a:r>
              <a:endPara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417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กลุ่ม 245"/>
          <p:cNvGrpSpPr/>
          <p:nvPr/>
        </p:nvGrpSpPr>
        <p:grpSpPr>
          <a:xfrm>
            <a:off x="5046726" y="1828456"/>
            <a:ext cx="2095500" cy="2095500"/>
            <a:chOff x="4495800" y="2709863"/>
            <a:chExt cx="2095500" cy="2095500"/>
          </a:xfrm>
          <a:solidFill>
            <a:srgbClr val="92D050"/>
          </a:solidFill>
        </p:grpSpPr>
        <p:grpSp>
          <p:nvGrpSpPr>
            <p:cNvPr id="238" name="กลุ่ม 237"/>
            <p:cNvGrpSpPr/>
            <p:nvPr/>
          </p:nvGrpSpPr>
          <p:grpSpPr>
            <a:xfrm>
              <a:off x="4495800" y="2709863"/>
              <a:ext cx="2095500" cy="2095500"/>
              <a:chOff x="4495800" y="2709863"/>
              <a:chExt cx="2095500" cy="2095500"/>
            </a:xfrm>
            <a:grpFill/>
          </p:grpSpPr>
          <p:sp>
            <p:nvSpPr>
              <p:cNvPr id="236" name="วงรี 235"/>
              <p:cNvSpPr/>
              <p:nvPr/>
            </p:nvSpPr>
            <p:spPr>
              <a:xfrm>
                <a:off x="4495800" y="2709863"/>
                <a:ext cx="2095500" cy="209550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sp>
            <p:nvSpPr>
              <p:cNvPr id="237" name="ดาว 5 แฉก 236"/>
              <p:cNvSpPr/>
              <p:nvPr/>
            </p:nvSpPr>
            <p:spPr>
              <a:xfrm>
                <a:off x="4605338" y="2767013"/>
                <a:ext cx="1876425" cy="1802605"/>
              </a:xfrm>
              <a:prstGeom prst="star5">
                <a:avLst>
                  <a:gd name="adj" fmla="val 0"/>
                  <a:gd name="hf" fmla="val 105146"/>
                  <a:gd name="vf" fmla="val 110557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sp>
          <p:nvSpPr>
            <p:cNvPr id="242" name="กล่องข้อความ 241"/>
            <p:cNvSpPr txBox="1"/>
            <p:nvPr/>
          </p:nvSpPr>
          <p:spPr>
            <a:xfrm rot="19763131">
              <a:off x="4975610" y="2815305"/>
              <a:ext cx="41710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48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2</a:t>
              </a:r>
            </a:p>
          </p:txBody>
        </p:sp>
        <p:sp>
          <p:nvSpPr>
            <p:cNvPr id="243" name="กล่องข้อความ 242"/>
            <p:cNvSpPr txBox="1"/>
            <p:nvPr/>
          </p:nvSpPr>
          <p:spPr>
            <a:xfrm rot="2438008">
              <a:off x="5695582" y="2827966"/>
              <a:ext cx="41710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48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3</a:t>
              </a:r>
            </a:p>
          </p:txBody>
        </p:sp>
        <p:sp>
          <p:nvSpPr>
            <p:cNvPr id="244" name="กล่องข้อความ 243"/>
            <p:cNvSpPr txBox="1"/>
            <p:nvPr/>
          </p:nvSpPr>
          <p:spPr>
            <a:xfrm rot="6761950">
              <a:off x="5869927" y="3548062"/>
              <a:ext cx="41710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48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4</a:t>
              </a:r>
            </a:p>
          </p:txBody>
        </p:sp>
        <p:sp>
          <p:nvSpPr>
            <p:cNvPr id="245" name="กล่องข้อความ 244"/>
            <p:cNvSpPr txBox="1"/>
            <p:nvPr/>
          </p:nvSpPr>
          <p:spPr>
            <a:xfrm rot="10800000">
              <a:off x="5334999" y="3967931"/>
              <a:ext cx="41710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48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5</a:t>
              </a:r>
            </a:p>
          </p:txBody>
        </p:sp>
        <p:sp>
          <p:nvSpPr>
            <p:cNvPr id="241" name="กล่องข้อความ 240"/>
            <p:cNvSpPr txBox="1"/>
            <p:nvPr/>
          </p:nvSpPr>
          <p:spPr>
            <a:xfrm rot="15059366">
              <a:off x="4761618" y="3527849"/>
              <a:ext cx="41710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4800" b="1" dirty="0" smtClean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1</a:t>
              </a:r>
              <a:endParaRPr lang="th-TH" sz="48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sp>
        <p:nvSpPr>
          <p:cNvPr id="256" name="ชื่อเรื่อง 1"/>
          <p:cNvSpPr>
            <a:spLocks noGrp="1"/>
          </p:cNvSpPr>
          <p:nvPr>
            <p:ph type="title"/>
          </p:nvPr>
        </p:nvSpPr>
        <p:spPr>
          <a:xfrm>
            <a:off x="1280160" y="466343"/>
            <a:ext cx="9628632" cy="1362113"/>
          </a:xfrm>
        </p:spPr>
        <p:txBody>
          <a:bodyPr/>
          <a:lstStyle/>
          <a:p>
            <a:pPr algn="ctr"/>
            <a:r>
              <a:rPr lang="th-TH" sz="48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บทที่</a:t>
            </a:r>
            <a:endParaRPr lang="th-TH" sz="4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57" name="แผนผังลำดับงาน: แยก 256"/>
          <p:cNvSpPr/>
          <p:nvPr/>
        </p:nvSpPr>
        <p:spPr>
          <a:xfrm flipV="1">
            <a:off x="5866579" y="1602401"/>
            <a:ext cx="447331" cy="400050"/>
          </a:xfrm>
          <a:prstGeom prst="flowChartExtract">
            <a:avLst/>
          </a:prstGeom>
          <a:solidFill>
            <a:srgbClr val="C00000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5" name="กล่องข้อความ 264"/>
          <p:cNvSpPr txBox="1"/>
          <p:nvPr/>
        </p:nvSpPr>
        <p:spPr>
          <a:xfrm>
            <a:off x="3493808" y="4742447"/>
            <a:ext cx="51928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4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1.1 แนวคิดที่มา และความสำคัญ</a:t>
            </a:r>
            <a:endParaRPr lang="th-TH" sz="4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67" name="กล่องข้อความ 266"/>
          <p:cNvSpPr txBox="1"/>
          <p:nvPr/>
        </p:nvSpPr>
        <p:spPr>
          <a:xfrm>
            <a:off x="5392190" y="3917521"/>
            <a:ext cx="1396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54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บทนำ</a:t>
            </a:r>
            <a:endParaRPr lang="th-TH" sz="5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2333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8" presetClass="emph" presetSubtype="0" accel="33000" decel="4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49800000">
                                      <p:cBhvr>
                                        <p:cTn id="15" dur="2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6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 animBg="1"/>
      <p:bldP spid="265" grpId="0"/>
      <p:bldP spid="26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ตัวเชื่อมต่อโค้ง 22"/>
          <p:cNvCxnSpPr>
            <a:stCxn id="9" idx="3"/>
            <a:endCxn id="30" idx="1"/>
          </p:cNvCxnSpPr>
          <p:nvPr/>
        </p:nvCxnSpPr>
        <p:spPr>
          <a:xfrm flipV="1">
            <a:off x="5819505" y="4219155"/>
            <a:ext cx="2342153" cy="17087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1.3 ขอบเขตการศึกษา</a:t>
            </a:r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</a:t>
            </a:r>
            <a:r>
              <a:rPr lang="th-TH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ต่อ</a:t>
            </a:r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3600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37029" y="1828456"/>
            <a:ext cx="11654970" cy="485307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th-TH" sz="32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1.3.5 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ผู้ใช้งานระบบ</a:t>
            </a:r>
            <a:endParaRPr lang="en-US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  <a:endParaRPr lang="en-US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กล่องข้อความ 4"/>
          <p:cNvSpPr txBox="1"/>
          <p:nvPr/>
        </p:nvSpPr>
        <p:spPr>
          <a:xfrm>
            <a:off x="55732" y="6512253"/>
            <a:ext cx="6808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รูปภาพ </a:t>
            </a:r>
            <a:r>
              <a:rPr lang="en-US" sz="1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: http://www.slideshare.net/Oral_Path_Conf/oral-canc</a:t>
            </a:r>
            <a:r>
              <a:rPr lang="en-US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er-recoingzing-it-and-reffering-it-early-42914356</a:t>
            </a:r>
            <a:endParaRPr lang="th-TH" sz="1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58" y="2901416"/>
            <a:ext cx="1846603" cy="1975983"/>
          </a:xfrm>
          <a:prstGeom prst="rect">
            <a:avLst/>
          </a:prstGeom>
        </p:spPr>
      </p:pic>
      <p:sp>
        <p:nvSpPr>
          <p:cNvPr id="7" name="กล่องข้อความ 6"/>
          <p:cNvSpPr txBox="1"/>
          <p:nvPr/>
        </p:nvSpPr>
        <p:spPr>
          <a:xfrm>
            <a:off x="1320045" y="4900683"/>
            <a:ext cx="9108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User</a:t>
            </a:r>
            <a:endParaRPr lang="th-TH" sz="4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8" name="กลุ่ม 7"/>
          <p:cNvGrpSpPr/>
          <p:nvPr/>
        </p:nvGrpSpPr>
        <p:grpSpPr>
          <a:xfrm>
            <a:off x="3617848" y="3037750"/>
            <a:ext cx="2201657" cy="2396984"/>
            <a:chOff x="4972548" y="4019550"/>
            <a:chExt cx="2201657" cy="2396984"/>
          </a:xfrm>
        </p:grpSpPr>
        <p:sp>
          <p:nvSpPr>
            <p:cNvPr id="9" name="สี่เหลี่ยมผืนผ้ามุมมน 8"/>
            <p:cNvSpPr/>
            <p:nvPr/>
          </p:nvSpPr>
          <p:spPr>
            <a:xfrm>
              <a:off x="4972548" y="4019550"/>
              <a:ext cx="2201657" cy="2396984"/>
            </a:xfrm>
            <a:prstGeom prst="roundRect">
              <a:avLst/>
            </a:prstGeom>
            <a:solidFill>
              <a:schemeClr val="bg1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grpSp>
          <p:nvGrpSpPr>
            <p:cNvPr id="10" name="กลุ่ม 9"/>
            <p:cNvGrpSpPr/>
            <p:nvPr/>
          </p:nvGrpSpPr>
          <p:grpSpPr>
            <a:xfrm>
              <a:off x="5257770" y="4254216"/>
              <a:ext cx="1818986" cy="2013702"/>
              <a:chOff x="5257770" y="4254216"/>
              <a:chExt cx="1818986" cy="2013702"/>
            </a:xfrm>
          </p:grpSpPr>
          <p:grpSp>
            <p:nvGrpSpPr>
              <p:cNvPr id="11" name="กลุ่ม 10"/>
              <p:cNvGrpSpPr/>
              <p:nvPr/>
            </p:nvGrpSpPr>
            <p:grpSpPr>
              <a:xfrm>
                <a:off x="5263095" y="4776992"/>
                <a:ext cx="1813661" cy="1490926"/>
                <a:chOff x="326297" y="4052361"/>
                <a:chExt cx="2798009" cy="2300113"/>
              </a:xfrm>
            </p:grpSpPr>
            <p:pic>
              <p:nvPicPr>
                <p:cNvPr id="13" name="รูปภาพ 12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15952" y="4052361"/>
                  <a:ext cx="1408354" cy="1413399"/>
                </a:xfrm>
                <a:prstGeom prst="rect">
                  <a:avLst/>
                </a:prstGeom>
              </p:spPr>
            </p:pic>
            <p:pic>
              <p:nvPicPr>
                <p:cNvPr id="15" name="รูปภาพ 14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6297" y="4777175"/>
                  <a:ext cx="1569674" cy="1575299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2" descr="http://inquidia.com/sites/default/files/styles/medium-steel/public/icon_16391.png?itok=1LvJhHKV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57770" y="4254216"/>
                <a:ext cx="891643" cy="8916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6" name="กล่องข้อความ 15"/>
          <p:cNvSpPr txBox="1"/>
          <p:nvPr/>
        </p:nvSpPr>
        <p:spPr>
          <a:xfrm>
            <a:off x="4272344" y="2244825"/>
            <a:ext cx="8835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SQL</a:t>
            </a:r>
            <a:endParaRPr lang="th-TH" sz="4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7" name="ตัวเชื่อมต่อโค้ง 16"/>
          <p:cNvCxnSpPr>
            <a:stCxn id="6" idx="3"/>
            <a:endCxn id="9" idx="1"/>
          </p:cNvCxnSpPr>
          <p:nvPr/>
        </p:nvCxnSpPr>
        <p:spPr>
          <a:xfrm>
            <a:off x="2698761" y="3889408"/>
            <a:ext cx="919087" cy="346834"/>
          </a:xfrm>
          <a:prstGeom prst="curvedConnector3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รูปภาพ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389" y="2155057"/>
            <a:ext cx="1548054" cy="1548054"/>
          </a:xfrm>
          <a:prstGeom prst="rect">
            <a:avLst/>
          </a:prstGeom>
        </p:spPr>
      </p:pic>
      <p:sp>
        <p:nvSpPr>
          <p:cNvPr id="20" name="กล่องข้อความ 19"/>
          <p:cNvSpPr txBox="1"/>
          <p:nvPr/>
        </p:nvSpPr>
        <p:spPr>
          <a:xfrm>
            <a:off x="9193366" y="2516695"/>
            <a:ext cx="1223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Patient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21" name="ตัวเชื่อมต่อโค้ง 20"/>
          <p:cNvCxnSpPr>
            <a:stCxn id="9" idx="3"/>
            <a:endCxn id="19" idx="1"/>
          </p:cNvCxnSpPr>
          <p:nvPr/>
        </p:nvCxnSpPr>
        <p:spPr>
          <a:xfrm flipV="1">
            <a:off x="5819505" y="2929084"/>
            <a:ext cx="1516884" cy="1307158"/>
          </a:xfrm>
          <a:prstGeom prst="curvedConnector3">
            <a:avLst>
              <a:gd name="adj1" fmla="val 50000"/>
            </a:avLst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ตัวเชื่อมต่อโค้ง 21"/>
          <p:cNvCxnSpPr>
            <a:stCxn id="9" idx="3"/>
            <a:endCxn id="36" idx="1"/>
          </p:cNvCxnSpPr>
          <p:nvPr/>
        </p:nvCxnSpPr>
        <p:spPr>
          <a:xfrm>
            <a:off x="5819505" y="4236242"/>
            <a:ext cx="1913956" cy="1584665"/>
          </a:xfrm>
          <a:prstGeom prst="curvedConnector3">
            <a:avLst>
              <a:gd name="adj1" fmla="val 50000"/>
            </a:avLst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รูปภาพ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658" y="3648116"/>
            <a:ext cx="1497391" cy="1142078"/>
          </a:xfrm>
          <a:prstGeom prst="rect">
            <a:avLst/>
          </a:prstGeom>
        </p:spPr>
      </p:pic>
      <p:sp>
        <p:nvSpPr>
          <p:cNvPr id="31" name="กล่องข้อความ 30"/>
          <p:cNvSpPr txBox="1"/>
          <p:nvPr/>
        </p:nvSpPr>
        <p:spPr>
          <a:xfrm>
            <a:off x="9764285" y="3980942"/>
            <a:ext cx="1276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Disease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35" name="กลุ่ม 34"/>
          <p:cNvGrpSpPr/>
          <p:nvPr/>
        </p:nvGrpSpPr>
        <p:grpSpPr>
          <a:xfrm>
            <a:off x="7238708" y="5079006"/>
            <a:ext cx="1978555" cy="1668396"/>
            <a:chOff x="7318800" y="5128171"/>
            <a:chExt cx="2070244" cy="1745712"/>
          </a:xfrm>
        </p:grpSpPr>
        <p:pic>
          <p:nvPicPr>
            <p:cNvPr id="36" name="รูปภาพ 3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6481" y="5128171"/>
              <a:ext cx="1552563" cy="1552563"/>
            </a:xfrm>
            <a:prstGeom prst="rect">
              <a:avLst/>
            </a:prstGeom>
          </p:spPr>
        </p:pic>
        <p:pic>
          <p:nvPicPr>
            <p:cNvPr id="37" name="Picture 4" descr="http://ido-green.appspot.com/html5fest-il/images/todomvc-icon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8800" y="5941390"/>
              <a:ext cx="932493" cy="932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กล่องข้อความ 37"/>
          <p:cNvSpPr txBox="1"/>
          <p:nvPr/>
        </p:nvSpPr>
        <p:spPr>
          <a:xfrm>
            <a:off x="9193366" y="5672639"/>
            <a:ext cx="2566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Report’s Patient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0649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  <p:bldP spid="20" grpId="0"/>
      <p:bldP spid="31" grpId="0"/>
      <p:bldP spid="3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ตัวเชื่อมต่อโค้ง 14"/>
          <p:cNvCxnSpPr>
            <a:stCxn id="4102" idx="3"/>
            <a:endCxn id="25" idx="1"/>
          </p:cNvCxnSpPr>
          <p:nvPr/>
        </p:nvCxnSpPr>
        <p:spPr>
          <a:xfrm>
            <a:off x="5534613" y="3562079"/>
            <a:ext cx="2361578" cy="659960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1.3 ขอบเขตการศึกษา</a:t>
            </a:r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</a:t>
            </a:r>
            <a:r>
              <a:rPr lang="th-TH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ต่อ</a:t>
            </a:r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3600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1.3.5.2 ส่วนของรายงาน</a:t>
            </a:r>
            <a:endParaRPr lang="en-US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	</a:t>
            </a: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58" y="3257471"/>
            <a:ext cx="1846603" cy="1975983"/>
          </a:xfrm>
          <a:prstGeom prst="rect">
            <a:avLst/>
          </a:prstGeom>
        </p:spPr>
      </p:pic>
      <p:sp>
        <p:nvSpPr>
          <p:cNvPr id="5" name="กล่องข้อความ 4"/>
          <p:cNvSpPr txBox="1"/>
          <p:nvPr/>
        </p:nvSpPr>
        <p:spPr>
          <a:xfrm>
            <a:off x="1358145" y="5256738"/>
            <a:ext cx="9108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User</a:t>
            </a:r>
            <a:endParaRPr lang="th-TH" sz="4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3" name="ตัวเชื่อมต่อโค้ง 12"/>
          <p:cNvCxnSpPr>
            <a:stCxn id="4102" idx="3"/>
            <a:endCxn id="20" idx="1"/>
          </p:cNvCxnSpPr>
          <p:nvPr/>
        </p:nvCxnSpPr>
        <p:spPr>
          <a:xfrm flipV="1">
            <a:off x="5534613" y="2902119"/>
            <a:ext cx="1542065" cy="659960"/>
          </a:xfrm>
          <a:prstGeom prst="curvedConnector3">
            <a:avLst>
              <a:gd name="adj1" fmla="val 50000"/>
            </a:avLst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ตัวเชื่อมต่อโค้ง 13"/>
          <p:cNvCxnSpPr>
            <a:stCxn id="4102" idx="3"/>
            <a:endCxn id="26" idx="1"/>
          </p:cNvCxnSpPr>
          <p:nvPr/>
        </p:nvCxnSpPr>
        <p:spPr>
          <a:xfrm>
            <a:off x="5534613" y="3562079"/>
            <a:ext cx="1939137" cy="2238273"/>
          </a:xfrm>
          <a:prstGeom prst="curvedConnector3">
            <a:avLst>
              <a:gd name="adj1" fmla="val 50000"/>
            </a:avLst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กล่องข้อความ 15"/>
          <p:cNvSpPr txBox="1"/>
          <p:nvPr/>
        </p:nvSpPr>
        <p:spPr>
          <a:xfrm>
            <a:off x="0" y="6462828"/>
            <a:ext cx="31582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รูปภาพ </a:t>
            </a:r>
            <a:r>
              <a:rPr lang="en-US" sz="1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: http://www.iconarchive.com/tag/printer</a:t>
            </a:r>
            <a:endParaRPr lang="th-TH" sz="1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7" name="ตัวเชื่อมต่อโค้ง 16"/>
          <p:cNvCxnSpPr>
            <a:stCxn id="4" idx="3"/>
            <a:endCxn id="4104" idx="1"/>
          </p:cNvCxnSpPr>
          <p:nvPr/>
        </p:nvCxnSpPr>
        <p:spPr>
          <a:xfrm>
            <a:off x="2736861" y="4245463"/>
            <a:ext cx="1097623" cy="1010123"/>
          </a:xfrm>
          <a:prstGeom prst="curvedConnector3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รูปภาพ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678" y="2242159"/>
            <a:ext cx="1128784" cy="1319920"/>
          </a:xfrm>
          <a:prstGeom prst="rect">
            <a:avLst/>
          </a:prstGeom>
        </p:spPr>
      </p:pic>
      <p:pic>
        <p:nvPicPr>
          <p:cNvPr id="4102" name="Picture 6" descr="https://upload.wikimedia.org/wikipedia/commons/3/39/Nuvola_devices_print_print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348" y="2981446"/>
            <a:ext cx="1161265" cy="116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รูปภาพ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191" y="3562079"/>
            <a:ext cx="1128784" cy="1319920"/>
          </a:xfrm>
          <a:prstGeom prst="rect">
            <a:avLst/>
          </a:prstGeom>
        </p:spPr>
      </p:pic>
      <p:pic>
        <p:nvPicPr>
          <p:cNvPr id="26" name="รูปภาพ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750" y="5140392"/>
            <a:ext cx="1128784" cy="1319920"/>
          </a:xfrm>
          <a:prstGeom prst="rect">
            <a:avLst/>
          </a:prstGeom>
        </p:spPr>
      </p:pic>
      <p:grpSp>
        <p:nvGrpSpPr>
          <p:cNvPr id="27" name="กลุ่ม 26"/>
          <p:cNvGrpSpPr/>
          <p:nvPr/>
        </p:nvGrpSpPr>
        <p:grpSpPr>
          <a:xfrm>
            <a:off x="8410830" y="2510099"/>
            <a:ext cx="2497962" cy="638679"/>
            <a:chOff x="8787370" y="2049874"/>
            <a:chExt cx="2495339" cy="1314911"/>
          </a:xfrm>
        </p:grpSpPr>
        <p:sp>
          <p:nvSpPr>
            <p:cNvPr id="28" name="สี่เหลี่ยมผืนผ้ามุมมน 27"/>
            <p:cNvSpPr/>
            <p:nvPr/>
          </p:nvSpPr>
          <p:spPr>
            <a:xfrm>
              <a:off x="8787370" y="2049874"/>
              <a:ext cx="2495339" cy="123811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9" name="กล่องข้อความ 28"/>
            <p:cNvSpPr txBox="1"/>
            <p:nvPr/>
          </p:nvSpPr>
          <p:spPr>
            <a:xfrm>
              <a:off x="9144512" y="2160851"/>
              <a:ext cx="1768177" cy="12039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h-TH" sz="3200" b="1" dirty="0" smtClean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ผลการวินิจฉัย</a:t>
              </a:r>
              <a:endParaRPr lang="th-TH" sz="3200" b="1" dirty="0" smtClean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grpSp>
        <p:nvGrpSpPr>
          <p:cNvPr id="30" name="กลุ่ม 29"/>
          <p:cNvGrpSpPr/>
          <p:nvPr/>
        </p:nvGrpSpPr>
        <p:grpSpPr>
          <a:xfrm>
            <a:off x="9246987" y="3957684"/>
            <a:ext cx="2084246" cy="528709"/>
            <a:chOff x="9966007" y="3587517"/>
            <a:chExt cx="2084246" cy="1034145"/>
          </a:xfrm>
        </p:grpSpPr>
        <p:sp>
          <p:nvSpPr>
            <p:cNvPr id="31" name="สี่เหลี่ยมผืนผ้ามุมมน 30"/>
            <p:cNvSpPr/>
            <p:nvPr/>
          </p:nvSpPr>
          <p:spPr>
            <a:xfrm>
              <a:off x="9966007" y="3587517"/>
              <a:ext cx="2084246" cy="103414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2" name="กล่องข้อความ 31"/>
            <p:cNvSpPr txBox="1"/>
            <p:nvPr/>
          </p:nvSpPr>
          <p:spPr>
            <a:xfrm>
              <a:off x="9966007" y="3614565"/>
              <a:ext cx="20345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h-TH" sz="3200" b="1" dirty="0" smtClean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อัตราการเกิดโรค</a:t>
              </a:r>
            </a:p>
          </p:txBody>
        </p:sp>
      </p:grpSp>
      <p:grpSp>
        <p:nvGrpSpPr>
          <p:cNvPr id="33" name="กลุ่ม 32"/>
          <p:cNvGrpSpPr/>
          <p:nvPr/>
        </p:nvGrpSpPr>
        <p:grpSpPr>
          <a:xfrm>
            <a:off x="8753638" y="5256738"/>
            <a:ext cx="3060941" cy="1119413"/>
            <a:chOff x="8889105" y="5150683"/>
            <a:chExt cx="3266411" cy="1620703"/>
          </a:xfrm>
        </p:grpSpPr>
        <p:sp>
          <p:nvSpPr>
            <p:cNvPr id="34" name="สี่เหลี่ยมผืนผ้ามุมมน 33"/>
            <p:cNvSpPr/>
            <p:nvPr/>
          </p:nvSpPr>
          <p:spPr>
            <a:xfrm>
              <a:off x="8889105" y="5150683"/>
              <a:ext cx="3266411" cy="162070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5" name="กล่องข้อความ 34"/>
            <p:cNvSpPr txBox="1"/>
            <p:nvPr/>
          </p:nvSpPr>
          <p:spPr>
            <a:xfrm>
              <a:off x="9083455" y="5200956"/>
              <a:ext cx="2985112" cy="1077218"/>
            </a:xfrm>
            <a:prstGeom prst="rect">
              <a:avLst/>
            </a:prstGeom>
            <a:noFill/>
            <a:ln w="12700" cmpd="sng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th-TH" sz="3200" b="1" dirty="0" smtClean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การเข้ารับการรักษาของ</a:t>
              </a:r>
            </a:p>
            <a:p>
              <a:pPr algn="ctr"/>
              <a:r>
                <a:rPr lang="th-TH" sz="3200" b="1" dirty="0" smtClean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คนไข้ประจำวัน</a:t>
              </a:r>
              <a:r>
                <a:rPr lang="en-US" sz="3200" b="1" dirty="0" smtClean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/</a:t>
              </a:r>
              <a:r>
                <a:rPr lang="th-TH" sz="3200" b="1" dirty="0" smtClean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เดือน</a:t>
              </a:r>
              <a:r>
                <a:rPr lang="en-US" sz="3200" b="1" dirty="0" smtClean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/</a:t>
              </a:r>
              <a:r>
                <a:rPr lang="th-TH" sz="3200" b="1" dirty="0" smtClean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ปี </a:t>
              </a:r>
            </a:p>
          </p:txBody>
        </p:sp>
      </p:grpSp>
      <p:pic>
        <p:nvPicPr>
          <p:cNvPr id="4104" name="Picture 8" descr="http://pngwebicons.com/upload/small/pc_png896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484" y="4416600"/>
            <a:ext cx="1677971" cy="167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ตัวเชื่อมต่อโค้ง 47"/>
          <p:cNvCxnSpPr>
            <a:stCxn id="4104" idx="0"/>
            <a:endCxn id="4102" idx="1"/>
          </p:cNvCxnSpPr>
          <p:nvPr/>
        </p:nvCxnSpPr>
        <p:spPr>
          <a:xfrm rot="16200000" flipV="1">
            <a:off x="4096149" y="3839279"/>
            <a:ext cx="854521" cy="300122"/>
          </a:xfrm>
          <a:prstGeom prst="curvedConnector4">
            <a:avLst>
              <a:gd name="adj1" fmla="val 16026"/>
              <a:gd name="adj2" fmla="val 355717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77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1.4 ประโยชน์ที่คาดว่าจะได้รับ</a:t>
            </a:r>
            <a:endParaRPr lang="en-US" sz="4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2440687"/>
            <a:ext cx="1904784" cy="3572342"/>
          </a:xfrm>
          <a:prstGeom prst="rect">
            <a:avLst/>
          </a:prstGeom>
        </p:spPr>
      </p:pic>
      <p:sp>
        <p:nvSpPr>
          <p:cNvPr id="5" name="สี่เหลี่ยมผืนผ้ามุมมน 4"/>
          <p:cNvSpPr/>
          <p:nvPr/>
        </p:nvSpPr>
        <p:spPr>
          <a:xfrm>
            <a:off x="5064805" y="2076824"/>
            <a:ext cx="3543300" cy="107761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สามารถแก้ไข</a:t>
            </a:r>
            <a:r>
              <a:rPr lang="th-TH" sz="3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ปัญหาโครงสร้างของ</a:t>
            </a:r>
            <a:r>
              <a:rPr lang="th-TH" sz="36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ฐานข้อมูลได้</a:t>
            </a:r>
            <a:endParaRPr lang="en-US" sz="3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สี่เหลี่ยมผืนผ้ามุมมน 5"/>
          <p:cNvSpPr/>
          <p:nvPr/>
        </p:nvSpPr>
        <p:spPr>
          <a:xfrm>
            <a:off x="5064805" y="3983248"/>
            <a:ext cx="5558237" cy="135479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</a:t>
            </a:r>
            <a:r>
              <a:rPr lang="th-TH" sz="36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บูรณา</a:t>
            </a:r>
            <a:r>
              <a:rPr lang="th-TH" sz="3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การฐานข้อมูลที่ไม่มีโครงสร้าง </a:t>
            </a:r>
            <a:endParaRPr lang="th-TH" sz="3600" dirty="0" smtClean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algn="ctr"/>
            <a:r>
              <a:rPr lang="th-TH" sz="36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ให้</a:t>
            </a:r>
            <a:r>
              <a:rPr lang="th-TH" sz="3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เป็นฐานข้อมูลที่มีโครงสร้างได้</a:t>
            </a:r>
            <a:endParaRPr lang="en-US" sz="3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สี่เหลี่ยมผืนผ้ามุมมน 6"/>
          <p:cNvSpPr/>
          <p:nvPr/>
        </p:nvSpPr>
        <p:spPr>
          <a:xfrm>
            <a:off x="5066059" y="3275616"/>
            <a:ext cx="4359328" cy="58645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เกิดความยืดหยุ่นในการเก็บ</a:t>
            </a:r>
            <a:r>
              <a:rPr lang="th-TH" sz="36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</a:t>
            </a:r>
            <a:endParaRPr lang="en-US" sz="3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สี่เหลี่ยมผืนผ้ามุมมน 8"/>
          <p:cNvSpPr/>
          <p:nvPr/>
        </p:nvSpPr>
        <p:spPr>
          <a:xfrm>
            <a:off x="5064805" y="5459213"/>
            <a:ext cx="5843987" cy="120828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ได้ความรู้ในการศึกษาการทำ </a:t>
            </a:r>
            <a:r>
              <a:rPr lang="en-US" sz="3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Normalization </a:t>
            </a:r>
            <a:r>
              <a:rPr lang="th-TH" sz="3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36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Denormalization</a:t>
            </a:r>
            <a:endParaRPr lang="en-US" sz="3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2" name="ตัวเชื่อมต่อโค้ง 11"/>
          <p:cNvCxnSpPr>
            <a:stCxn id="5" idx="1"/>
            <a:endCxn id="4" idx="3"/>
          </p:cNvCxnSpPr>
          <p:nvPr/>
        </p:nvCxnSpPr>
        <p:spPr>
          <a:xfrm rot="10800000" flipV="1">
            <a:off x="3184945" y="2615632"/>
            <a:ext cx="1879861" cy="1611225"/>
          </a:xfrm>
          <a:prstGeom prst="curved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ตัวเชื่อมต่อโค้ง 12"/>
          <p:cNvCxnSpPr>
            <a:stCxn id="7" idx="1"/>
          </p:cNvCxnSpPr>
          <p:nvPr/>
        </p:nvCxnSpPr>
        <p:spPr>
          <a:xfrm rot="10800000" flipV="1">
            <a:off x="3184947" y="3568844"/>
            <a:ext cx="1881113" cy="832957"/>
          </a:xfrm>
          <a:prstGeom prst="curved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ตัวเชื่อมต่อโค้ง 17"/>
          <p:cNvCxnSpPr>
            <a:stCxn id="6" idx="1"/>
          </p:cNvCxnSpPr>
          <p:nvPr/>
        </p:nvCxnSpPr>
        <p:spPr>
          <a:xfrm rot="10800000">
            <a:off x="3184945" y="4520086"/>
            <a:ext cx="1879861" cy="140559"/>
          </a:xfrm>
          <a:prstGeom prst="curved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ตัวเชื่อมต่อโค้ง 20"/>
          <p:cNvCxnSpPr>
            <a:stCxn id="9" idx="1"/>
          </p:cNvCxnSpPr>
          <p:nvPr/>
        </p:nvCxnSpPr>
        <p:spPr>
          <a:xfrm rot="10800000">
            <a:off x="3184945" y="4641259"/>
            <a:ext cx="1879861" cy="1422098"/>
          </a:xfrm>
          <a:prstGeom prst="curved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64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1.5 </a:t>
            </a:r>
            <a:r>
              <a:rPr lang="th-TH" sz="48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วิธีการดำเนินงาน</a:t>
            </a:r>
            <a:endParaRPr lang="th-TH" sz="4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414" y="2913681"/>
            <a:ext cx="1368123" cy="2565858"/>
          </a:xfrm>
        </p:spPr>
      </p:pic>
      <p:sp>
        <p:nvSpPr>
          <p:cNvPr id="5" name="สี่เหลี่ยมผืนผ้ามุมมน 4"/>
          <p:cNvSpPr/>
          <p:nvPr/>
        </p:nvSpPr>
        <p:spPr>
          <a:xfrm>
            <a:off x="1437503" y="2328633"/>
            <a:ext cx="3201279" cy="79765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ศึกษาโครงสร้างข้อมูล</a:t>
            </a:r>
            <a:endParaRPr lang="en-US" sz="3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สี่เหลี่ยมผืนผ้ามุมมน 5"/>
          <p:cNvSpPr/>
          <p:nvPr/>
        </p:nvSpPr>
        <p:spPr>
          <a:xfrm>
            <a:off x="703853" y="3312842"/>
            <a:ext cx="3220329" cy="122934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ศึกษาการเปลี่ยนแปลงโครงสร้าง</a:t>
            </a:r>
            <a:endParaRPr lang="en-US" sz="3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สี่เหลี่ยมผืนผ้ามุมมน 6"/>
          <p:cNvSpPr/>
          <p:nvPr/>
        </p:nvSpPr>
        <p:spPr>
          <a:xfrm>
            <a:off x="7550169" y="2561451"/>
            <a:ext cx="3201279" cy="122715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ศึกษารูปแบบการจัดเก็บข้อมูล</a:t>
            </a:r>
            <a:endParaRPr lang="en-US" sz="3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สี่เหลี่ยมผืนผ้ามุมมน 7"/>
          <p:cNvSpPr/>
          <p:nvPr/>
        </p:nvSpPr>
        <p:spPr>
          <a:xfrm>
            <a:off x="1180268" y="4811285"/>
            <a:ext cx="3487029" cy="1228377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จัดเตรียมโปรแกรม และฮาร์ดแวร์</a:t>
            </a:r>
            <a:endParaRPr lang="en-US" sz="3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สี่เหลี่ยมผืนผ้ามุมมน 8"/>
          <p:cNvSpPr/>
          <p:nvPr/>
        </p:nvSpPr>
        <p:spPr>
          <a:xfrm>
            <a:off x="7847213" y="4143360"/>
            <a:ext cx="3201279" cy="79765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พัฒนาโปรแกรม</a:t>
            </a:r>
            <a:endParaRPr lang="en-US" sz="3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0" name="สี่เหลี่ยมผืนผ้ามุมมน 9"/>
          <p:cNvSpPr/>
          <p:nvPr/>
        </p:nvSpPr>
        <p:spPr>
          <a:xfrm>
            <a:off x="7550169" y="5242006"/>
            <a:ext cx="3201279" cy="79765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วิเคราะห์ผลที่ได้</a:t>
            </a:r>
            <a:endParaRPr lang="en-US" sz="36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2" name="ตัวเชื่อมต่อโค้ง 11"/>
          <p:cNvCxnSpPr>
            <a:stCxn id="4" idx="1"/>
            <a:endCxn id="6" idx="3"/>
          </p:cNvCxnSpPr>
          <p:nvPr/>
        </p:nvCxnSpPr>
        <p:spPr>
          <a:xfrm rot="10800000">
            <a:off x="3924182" y="3927516"/>
            <a:ext cx="1486232" cy="269095"/>
          </a:xfrm>
          <a:prstGeom prst="curved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ตัวเชื่อมต่อโค้ง 12"/>
          <p:cNvCxnSpPr>
            <a:stCxn id="4" idx="1"/>
            <a:endCxn id="5" idx="3"/>
          </p:cNvCxnSpPr>
          <p:nvPr/>
        </p:nvCxnSpPr>
        <p:spPr>
          <a:xfrm rot="10800000">
            <a:off x="4638782" y="2727462"/>
            <a:ext cx="771632" cy="1469149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ตัวเชื่อมต่อโค้ง 16"/>
          <p:cNvCxnSpPr>
            <a:stCxn id="4" idx="1"/>
            <a:endCxn id="8" idx="3"/>
          </p:cNvCxnSpPr>
          <p:nvPr/>
        </p:nvCxnSpPr>
        <p:spPr>
          <a:xfrm rot="10800000" flipV="1">
            <a:off x="4667298" y="4196610"/>
            <a:ext cx="743117" cy="1228864"/>
          </a:xfrm>
          <a:prstGeom prst="curved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ตัวเชื่อมต่อโค้ง 21"/>
          <p:cNvCxnSpPr>
            <a:stCxn id="4" idx="3"/>
            <a:endCxn id="7" idx="1"/>
          </p:cNvCxnSpPr>
          <p:nvPr/>
        </p:nvCxnSpPr>
        <p:spPr>
          <a:xfrm flipV="1">
            <a:off x="6778537" y="3175029"/>
            <a:ext cx="771632" cy="1021581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ตัวเชื่อมต่อโค้ง 25"/>
          <p:cNvCxnSpPr>
            <a:stCxn id="4" idx="3"/>
            <a:endCxn id="9" idx="1"/>
          </p:cNvCxnSpPr>
          <p:nvPr/>
        </p:nvCxnSpPr>
        <p:spPr>
          <a:xfrm>
            <a:off x="6778537" y="4196610"/>
            <a:ext cx="1068676" cy="345578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ตัวเชื่อมต่อโค้ง 30"/>
          <p:cNvCxnSpPr>
            <a:stCxn id="4" idx="3"/>
            <a:endCxn id="10" idx="1"/>
          </p:cNvCxnSpPr>
          <p:nvPr/>
        </p:nvCxnSpPr>
        <p:spPr>
          <a:xfrm>
            <a:off x="6778537" y="4196610"/>
            <a:ext cx="771632" cy="1444224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วงรี 33"/>
          <p:cNvSpPr/>
          <p:nvPr/>
        </p:nvSpPr>
        <p:spPr>
          <a:xfrm>
            <a:off x="5258259" y="4072899"/>
            <a:ext cx="230415" cy="23041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5" name="วงรี 34"/>
          <p:cNvSpPr/>
          <p:nvPr/>
        </p:nvSpPr>
        <p:spPr>
          <a:xfrm>
            <a:off x="5165741" y="4223916"/>
            <a:ext cx="230415" cy="23041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6" name="วงรี 35"/>
          <p:cNvSpPr/>
          <p:nvPr/>
        </p:nvSpPr>
        <p:spPr>
          <a:xfrm>
            <a:off x="5165741" y="3938890"/>
            <a:ext cx="230415" cy="23041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7" name="วงรี 36"/>
          <p:cNvSpPr/>
          <p:nvPr/>
        </p:nvSpPr>
        <p:spPr>
          <a:xfrm>
            <a:off x="6700277" y="4104910"/>
            <a:ext cx="230415" cy="23041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8" name="วงรี 37"/>
          <p:cNvSpPr/>
          <p:nvPr/>
        </p:nvSpPr>
        <p:spPr>
          <a:xfrm>
            <a:off x="6805500" y="4223916"/>
            <a:ext cx="230415" cy="23041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9" name="วงรี 38"/>
          <p:cNvSpPr/>
          <p:nvPr/>
        </p:nvSpPr>
        <p:spPr>
          <a:xfrm>
            <a:off x="6802712" y="3966195"/>
            <a:ext cx="230415" cy="23041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018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0" presetClass="path" presetSubtype="0" repeatCount="indefinite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156 -0.00208 -0.00312 -0.00347 -0.00442 -0.00579 C -0.00781 -0.01111 -0.00338 -0.00764 -0.00755 -0.01018 C -0.00976 -0.02222 -0.00625 -0.00393 -0.00937 -0.0169 C -0.00989 -0.01898 -0.01028 -0.02129 -0.01067 -0.02338 L -0.01133 -0.02685 L -0.0138 -0.04004 L -0.01445 -0.04352 C -0.01458 -0.04467 -0.01484 -0.0456 -0.0151 -0.04676 C -0.01523 -0.04838 -0.01536 -0.04977 -0.01562 -0.05116 L -0.01758 -0.06134 C -0.01771 -0.06227 -0.01797 -0.06342 -0.0181 -0.06458 L -0.0194 -0.07338 C -0.01966 -0.08866 -0.01966 -0.10393 -0.02005 -0.11898 C -0.02005 -0.12129 -0.02044 -0.12731 -0.02122 -0.13009 C -0.02161 -0.13125 -0.02226 -0.13217 -0.02252 -0.13356 C -0.02304 -0.13565 -0.02304 -0.13819 -0.02383 -0.14004 C -0.02422 -0.1412 -0.02474 -0.14236 -0.025 -0.14352 C -0.02552 -0.1456 -0.02591 -0.14791 -0.0263 -0.15023 C -0.02643 -0.15116 -0.02656 -0.15254 -0.02695 -0.15347 C -0.02734 -0.15463 -0.02786 -0.15555 -0.02812 -0.15671 C -0.02864 -0.15903 -0.02903 -0.16134 -0.02942 -0.16342 L -0.0306 -0.17014 C -0.03086 -0.17129 -0.03073 -0.17291 -0.03125 -0.17338 L -0.0332 -0.17569 C -0.03411 -0.17824 -0.03476 -0.18055 -0.03619 -0.18241 C -0.03685 -0.1831 -0.0375 -0.18287 -0.03815 -0.18356 C -0.03945 -0.18472 -0.04062 -0.18634 -0.04192 -0.18796 L -0.04375 -0.19004 C -0.0444 -0.19097 -0.04492 -0.1919 -0.04557 -0.19236 L -0.04935 -0.19467 L -0.05117 -0.1956 L -0.05117 -0.1956 " pathEditMode="relative" ptsTypes="AAAAAAAAAAAAAAAAAAAAAAAAAAAAAAAAAA">
                                      <p:cBhvr>
                                        <p:cTn id="7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repeatCount="indefinite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196 -0.00092 -0.00378 -0.00208 -0.00573 -0.00231 C -0.00808 -0.00255 -0.01081 -0.00116 -0.01315 0 C -0.01628 -0.00046 -0.0194 -0.00046 -0.02253 -0.00116 C -0.02383 -0.00162 -0.025 -0.00324 -0.02631 -0.00347 C -0.02839 -0.00393 -0.03047 -0.00417 -0.03256 -0.00463 C -0.0336 -0.00486 -0.03464 -0.00532 -0.03568 -0.00579 C -0.03659 -0.00602 -0.03737 -0.00671 -0.03815 -0.00671 C -0.04154 -0.00741 -0.0448 -0.00764 -0.04818 -0.00787 C -0.05261 -0.01065 -0.05079 -0.0088 -0.05378 -0.01227 C -0.05417 -0.01342 -0.05443 -0.01505 -0.05508 -0.01574 C -0.05612 -0.0169 -0.05769 -0.01667 -0.05886 -0.01782 C -0.06003 -0.01944 -0.0612 -0.02153 -0.0625 -0.02245 C -0.06381 -0.02315 -0.06524 -0.02338 -0.06628 -0.02454 C -0.06693 -0.02546 -0.06745 -0.02639 -0.06823 -0.02685 C -0.0694 -0.02778 -0.07071 -0.02824 -0.07188 -0.02917 C -0.07487 -0.03079 -0.07344 -0.03009 -0.07761 -0.03125 C -0.08529 -0.03333 -0.07904 -0.03148 -0.08946 -0.03356 C -0.09089 -0.0338 -0.09232 -0.03449 -0.09375 -0.03472 C -0.09688 -0.03518 -0.10013 -0.03542 -0.10313 -0.03565 C -0.10547 -0.03611 -0.10782 -0.03657 -0.11003 -0.0368 C -0.11133 -0.0375 -0.1125 -0.03981 -0.11381 -0.03912 L -0.11563 -0.03796 L -0.11563 -0.03796 " pathEditMode="relative" ptsTypes="AAAAAAAAAAAAAAAAAAAAAAAAA">
                                      <p:cBhvr>
                                        <p:cTn id="7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195 0.00023 -0.00404 -0.00069 -0.00573 0.00093 C -0.00872 0.00394 -0.00781 0.01019 -0.0095 0.01435 L -0.01068 0.0176 C -0.01094 0.01945 -0.01107 0.0213 -0.01133 0.02315 C -0.01172 0.02547 -0.01211 0.02755 -0.01263 0.02986 C -0.01276 0.03102 -0.01302 0.03195 -0.01315 0.0331 C -0.0151 0.04699 -0.01263 0.02986 -0.01445 0.04097 C -0.01471 0.04236 -0.01484 0.04398 -0.0151 0.04537 L -0.01693 0.05533 C -0.01719 0.05648 -0.01745 0.05764 -0.01758 0.0588 L -0.01823 0.06435 C -0.01836 0.07616 -0.01836 0.08797 -0.01888 0.09977 C -0.01914 0.10787 -0.02005 0.1044 -0.02135 0.10972 C -0.02187 0.11204 -0.02187 0.11459 -0.02252 0.11644 C -0.02305 0.1176 -0.02344 0.11852 -0.02383 0.11991 C -0.02409 0.12084 -0.02409 0.12222 -0.02448 0.12315 C -0.02513 0.12547 -0.02617 0.12755 -0.02695 0.12986 C -0.02734 0.13102 -0.02799 0.13195 -0.02825 0.1331 C -0.02838 0.13426 -0.02851 0.13542 -0.02877 0.13635 C -0.03008 0.14028 -0.03138 0.14375 -0.0332 0.14653 C -0.03372 0.14722 -0.0345 0.14792 -0.03502 0.14861 C -0.03867 0.1581 -0.03385 0.14699 -0.03815 0.15301 C -0.0388 0.15394 -0.0388 0.15579 -0.03945 0.15648 C -0.04062 0.15764 -0.04193 0.15787 -0.04323 0.15857 C -0.04583 0.16019 -0.0444 0.15972 -0.04752 0.15972 L -0.04752 0.15972 " pathEditMode="relative" ptsTypes="AAAAAAAAAAAAAAAAAAAAAAAAAAAA">
                                      <p:cBhvr>
                                        <p:cTn id="7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508 0.00069 0.01029 0.00046 0.01536 0.00208 C 0.02643 0.00509 0.01901 0.00486 0.02617 0.01041 C 0.02838 0.01227 0.03086 0.01342 0.03333 0.01481 L 0.03685 0.0169 C 0.03724 0.01898 0.03737 0.02129 0.03802 0.02315 C 0.03932 0.02685 0.04297 0.03194 0.04518 0.03379 C 0.04635 0.03495 0.04766 0.03495 0.04883 0.03588 C 0.05013 0.03703 0.05104 0.03912 0.05234 0.04028 C 0.05508 0.04259 0.05911 0.04328 0.06185 0.04444 C 0.06315 0.0449 0.06419 0.04629 0.06549 0.04653 C 0.07318 0.04884 0.07344 0.04861 0.07864 0.04861 L 0.07864 0.04861 " pathEditMode="relative" ptsTypes="AAAAAAAAAAAAAA">
                                      <p:cBhvr>
                                        <p:cTn id="8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182 -0.00092 0.00377 -0.00115 0.0056 -0.00231 C 0.00716 -0.00324 0.0082 -0.00625 0.00937 -0.00787 C 0.00989 -0.00879 0.01054 -0.00926 0.0112 -0.01018 C 0.01471 -0.01967 0.01041 -0.00764 0.01302 -0.01666 C 0.01341 -0.01805 0.01393 -0.01898 0.01432 -0.02014 C 0.01458 -0.02106 0.01458 -0.02245 0.01497 -0.02338 C 0.01523 -0.02453 0.01588 -0.02546 0.01614 -0.02685 C 0.01679 -0.02916 0.01719 -0.03333 0.01745 -0.03565 C 0.01758 -0.03703 0.01784 -0.03865 0.0181 -0.04004 C 0.01849 -0.04236 0.01901 -0.04444 0.01927 -0.04676 C 0.02005 -0.05231 0.01966 -0.04977 0.02057 -0.0544 C 0.02083 -0.05787 0.02096 -0.06111 0.02122 -0.06458 C 0.02135 -0.06713 0.02161 -0.06967 0.02187 -0.07222 C 0.022 -0.07592 0.022 -0.07963 0.02239 -0.08333 C 0.02265 -0.08565 0.02331 -0.08773 0.0237 -0.09004 C 0.02396 -0.0912 0.02396 -0.09236 0.02435 -0.09328 C 0.02474 -0.09444 0.02526 -0.09537 0.02552 -0.09676 C 0.02604 -0.09884 0.02604 -0.10139 0.02682 -0.10324 C 0.02721 -0.1044 0.02773 -0.10555 0.02812 -0.10671 C 0.02903 -0.11018 0.02812 -0.11018 0.02995 -0.11342 C 0.03047 -0.11435 0.03125 -0.11458 0.03177 -0.11551 C 0.03255 -0.11666 0.03294 -0.11782 0.03372 -0.11898 C 0.03489 -0.1206 0.0375 -0.12338 0.0375 -0.12338 C 0.03828 -0.12546 0.03854 -0.12916 0.03997 -0.13009 C 0.04062 -0.13032 0.04127 -0.13055 0.04179 -0.13102 C 0.04245 -0.13171 0.04297 -0.13287 0.04375 -0.13333 C 0.04505 -0.13403 0.04661 -0.13403 0.04804 -0.13449 L 0.05 -0.13541 L 0.05 -0.13541 " pathEditMode="relative" ptsTypes="AAAAAAAAAAAAAAAAAAAAAAAAAAAAAAA">
                                      <p:cBhvr>
                                        <p:cTn id="82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156 0.00092 0.00352 0.00139 0.00495 0.00324 C 0.00651 0.00532 0.00768 0.01111 0.00873 0.01435 C 0.00912 0.01551 0.00951 0.01667 0.0099 0.01759 C 0.01094 0.0243 0.01029 0.0206 0.01185 0.0287 C 0.01198 0.02986 0.01224 0.03102 0.01237 0.03217 L 0.01302 0.03773 C 0.01328 0.04329 0.01302 0.04884 0.01367 0.0544 C 0.01406 0.05764 0.01563 0.06018 0.01615 0.06319 L 0.01745 0.06991 C 0.0181 0.07338 0.01823 0.07384 0.01862 0.07778 C 0.01914 0.08125 0.01966 0.08495 0.01992 0.08889 C 0.02018 0.09259 0.02044 0.09606 0.02058 0.1 C 0.02058 0.10069 0.02097 0.12176 0.02175 0.12778 C 0.02201 0.12917 0.02266 0.13055 0.02305 0.13217 C 0.02331 0.13356 0.02344 0.13518 0.0237 0.13657 C 0.02383 0.13773 0.02409 0.13866 0.02435 0.13981 C 0.02513 0.14629 0.02461 0.14421 0.02552 0.15 C 0.02591 0.15208 0.02643 0.1544 0.02683 0.15648 L 0.02748 0.15995 C 0.02761 0.16111 0.02774 0.16227 0.028 0.16319 C 0.02982 0.16782 0.02878 0.16551 0.03112 0.16991 C 0.03138 0.17106 0.03151 0.17222 0.03177 0.17315 C 0.03294 0.17731 0.03373 0.17708 0.03555 0.18102 C 0.03607 0.18194 0.03633 0.18333 0.03685 0.18426 C 0.03815 0.18727 0.0405 0.19213 0.0431 0.19329 C 0.04401 0.19352 0.04518 0.19329 0.04623 0.19329 L 0.04623 0.19329 " pathEditMode="relative" ptsTypes="AAAAAAAAAAAAAAAAAAAAAAAAAAAAA">
                                      <p:cBhvr>
                                        <p:cTn id="8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34" grpId="1" animBg="1"/>
      <p:bldP spid="34" grpId="2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1.6 </a:t>
            </a:r>
            <a:r>
              <a:rPr lang="th-TH" sz="48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ผลการดำเนินงาน</a:t>
            </a:r>
            <a:endParaRPr lang="th-TH" sz="4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476" y="1828456"/>
            <a:ext cx="6072122" cy="5049313"/>
          </a:xfrm>
        </p:spPr>
      </p:pic>
    </p:spTree>
    <p:extLst>
      <p:ext uri="{BB962C8B-B14F-4D97-AF65-F5344CB8AC3E}">
        <p14:creationId xmlns:p14="http://schemas.microsoft.com/office/powerpoint/2010/main" val="47669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กลุ่ม 54"/>
          <p:cNvGrpSpPr/>
          <p:nvPr/>
        </p:nvGrpSpPr>
        <p:grpSpPr>
          <a:xfrm>
            <a:off x="3711663" y="5272496"/>
            <a:ext cx="5641853" cy="1384995"/>
            <a:chOff x="4807419" y="2002784"/>
            <a:chExt cx="6486298" cy="1384995"/>
          </a:xfrm>
        </p:grpSpPr>
        <p:sp>
          <p:nvSpPr>
            <p:cNvPr id="56" name="สี่เหลี่ยมผืนผ้ามุมมน 55"/>
            <p:cNvSpPr/>
            <p:nvPr/>
          </p:nvSpPr>
          <p:spPr>
            <a:xfrm>
              <a:off x="4807419" y="2057762"/>
              <a:ext cx="6396735" cy="1224180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7" name="สี่เหลี่ยมผืนผ้า 56"/>
            <p:cNvSpPr/>
            <p:nvPr/>
          </p:nvSpPr>
          <p:spPr>
            <a:xfrm>
              <a:off x="4807419" y="2002784"/>
              <a:ext cx="6486298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Computer PC </a:t>
              </a:r>
              <a:r>
                <a:rPr lang="en-US" dirty="0" smtClean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Intel(R</a:t>
              </a:r>
              <a:r>
                <a:rPr lang="en-US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) Core(TM) i5-4440 </a:t>
              </a:r>
              <a:endParaRPr lang="en-US" dirty="0" smtClean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  <a:p>
              <a:r>
                <a:rPr lang="en-US" dirty="0" smtClean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CPU </a:t>
              </a:r>
              <a:r>
                <a:rPr lang="en-US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@ 3.10GHz RAM 16 GB</a:t>
              </a:r>
            </a:p>
            <a:p>
              <a:r>
                <a:rPr lang="en-US" dirty="0" smtClean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Graphic </a:t>
              </a:r>
              <a:r>
                <a:rPr lang="en-US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Card: GeForce GTX 750 1 GB</a:t>
              </a:r>
              <a:endParaRPr lang="en-US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endParaRPr>
            </a:p>
          </p:txBody>
        </p:sp>
      </p:grpSp>
      <p:grpSp>
        <p:nvGrpSpPr>
          <p:cNvPr id="45" name="กลุ่ม 44"/>
          <p:cNvGrpSpPr/>
          <p:nvPr/>
        </p:nvGrpSpPr>
        <p:grpSpPr>
          <a:xfrm>
            <a:off x="4807419" y="2002784"/>
            <a:ext cx="6486298" cy="1475404"/>
            <a:chOff x="4807419" y="2002784"/>
            <a:chExt cx="6486298" cy="1475404"/>
          </a:xfrm>
        </p:grpSpPr>
        <p:sp>
          <p:nvSpPr>
            <p:cNvPr id="44" name="สี่เหลี่ยมผืนผ้ามุมมน 43"/>
            <p:cNvSpPr/>
            <p:nvPr/>
          </p:nvSpPr>
          <p:spPr>
            <a:xfrm>
              <a:off x="4807419" y="2057761"/>
              <a:ext cx="6396735" cy="1420427"/>
            </a:xfrm>
            <a:prstGeom prst="round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3" name="สี่เหลี่ยมผืนผ้า 42"/>
            <p:cNvSpPr/>
            <p:nvPr/>
          </p:nvSpPr>
          <p:spPr>
            <a:xfrm>
              <a:off x="4807419" y="2002784"/>
              <a:ext cx="6486298" cy="14754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thaiDist">
                <a:lnSpc>
                  <a:spcPct val="107000"/>
                </a:lnSpc>
              </a:pPr>
              <a:r>
                <a:rPr lang="en-US" dirty="0">
                  <a:latin typeface="TH Sarabun New" panose="020B0500040200020003" pitchFamily="34" charset="-34"/>
                  <a:ea typeface="Calibri" panose="020F0502020204030204" pitchFamily="34" charset="0"/>
                  <a:cs typeface="TH Sarabun New" panose="020B0500040200020003" pitchFamily="34" charset="-34"/>
                </a:rPr>
                <a:t>Computer Notebook </a:t>
              </a:r>
              <a:r>
                <a:rPr lang="en-US" dirty="0" smtClean="0">
                  <a:latin typeface="TH Sarabun New" panose="020B0500040200020003" pitchFamily="34" charset="-34"/>
                  <a:ea typeface="Calibri" panose="020F0502020204030204" pitchFamily="34" charset="0"/>
                  <a:cs typeface="TH Sarabun New" panose="020B0500040200020003" pitchFamily="34" charset="-34"/>
                </a:rPr>
                <a:t>HP </a:t>
              </a:r>
              <a:r>
                <a:rPr lang="en-US" dirty="0">
                  <a:latin typeface="TH Sarabun New" panose="020B0500040200020003" pitchFamily="34" charset="-34"/>
                  <a:ea typeface="Calibri" panose="020F0502020204030204" pitchFamily="34" charset="0"/>
                  <a:cs typeface="TH Sarabun New" panose="020B0500040200020003" pitchFamily="34" charset="-34"/>
                </a:rPr>
                <a:t>Pavilion Touch Smart 14-B143TX</a:t>
              </a:r>
            </a:p>
            <a:p>
              <a:pPr algn="thaiDist">
                <a:lnSpc>
                  <a:spcPct val="107000"/>
                </a:lnSpc>
              </a:pPr>
              <a:r>
                <a:rPr lang="en-US" dirty="0" smtClean="0">
                  <a:latin typeface="TH Sarabun New" panose="020B0500040200020003" pitchFamily="34" charset="-34"/>
                  <a:ea typeface="Calibri" panose="020F0502020204030204" pitchFamily="34" charset="0"/>
                  <a:cs typeface="TH Sarabun New" panose="020B0500040200020003" pitchFamily="34" charset="-34"/>
                </a:rPr>
                <a:t>Intel(R</a:t>
              </a:r>
              <a:r>
                <a:rPr lang="en-US" dirty="0">
                  <a:latin typeface="TH Sarabun New" panose="020B0500040200020003" pitchFamily="34" charset="-34"/>
                  <a:ea typeface="Calibri" panose="020F0502020204030204" pitchFamily="34" charset="0"/>
                  <a:cs typeface="TH Sarabun New" panose="020B0500040200020003" pitchFamily="34" charset="-34"/>
                </a:rPr>
                <a:t>) Core(TM) i5-3337U  </a:t>
              </a:r>
              <a:r>
                <a:rPr lang="en-US" dirty="0" smtClean="0">
                  <a:latin typeface="TH Sarabun New" panose="020B0500040200020003" pitchFamily="34" charset="-34"/>
                  <a:ea typeface="Calibri" panose="020F0502020204030204" pitchFamily="34" charset="0"/>
                  <a:cs typeface="TH Sarabun New" panose="020B0500040200020003" pitchFamily="34" charset="-34"/>
                </a:rPr>
                <a:t>CPU </a:t>
              </a:r>
              <a:r>
                <a:rPr lang="en-US" dirty="0">
                  <a:latin typeface="TH Sarabun New" panose="020B0500040200020003" pitchFamily="34" charset="-34"/>
                  <a:ea typeface="Calibri" panose="020F0502020204030204" pitchFamily="34" charset="0"/>
                  <a:cs typeface="TH Sarabun New" panose="020B0500040200020003" pitchFamily="34" charset="-34"/>
                </a:rPr>
                <a:t>@ 1.80GHz RAM 8 GB</a:t>
              </a:r>
            </a:p>
            <a:p>
              <a:pPr algn="thaiDist">
                <a:lnSpc>
                  <a:spcPct val="107000"/>
                </a:lnSpc>
              </a:pPr>
              <a:r>
                <a:rPr lang="en-US" dirty="0" smtClean="0">
                  <a:latin typeface="TH Sarabun New" panose="020B0500040200020003" pitchFamily="34" charset="-34"/>
                  <a:ea typeface="Calibri" panose="020F0502020204030204" pitchFamily="34" charset="0"/>
                  <a:cs typeface="TH Sarabun New" panose="020B0500040200020003" pitchFamily="34" charset="-34"/>
                </a:rPr>
                <a:t>Graphic </a:t>
              </a:r>
              <a:r>
                <a:rPr lang="en-US" dirty="0">
                  <a:latin typeface="TH Sarabun New" panose="020B0500040200020003" pitchFamily="34" charset="-34"/>
                  <a:ea typeface="Calibri" panose="020F0502020204030204" pitchFamily="34" charset="0"/>
                  <a:cs typeface="TH Sarabun New" panose="020B0500040200020003" pitchFamily="34" charset="-34"/>
                </a:rPr>
                <a:t>Card GeForce GT630M 1 GB </a:t>
              </a:r>
            </a:p>
          </p:txBody>
        </p:sp>
      </p:grpSp>
      <p:sp>
        <p:nvSpPr>
          <p:cNvPr id="29" name="วงรี 28"/>
          <p:cNvSpPr/>
          <p:nvPr/>
        </p:nvSpPr>
        <p:spPr>
          <a:xfrm>
            <a:off x="2489650" y="2057761"/>
            <a:ext cx="1633585" cy="163358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วงรี 27"/>
          <p:cNvSpPr/>
          <p:nvPr/>
        </p:nvSpPr>
        <p:spPr>
          <a:xfrm>
            <a:off x="2010102" y="3651367"/>
            <a:ext cx="1641514" cy="164151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วงรี 26"/>
          <p:cNvSpPr/>
          <p:nvPr/>
        </p:nvSpPr>
        <p:spPr>
          <a:xfrm>
            <a:off x="468003" y="4146626"/>
            <a:ext cx="1600912" cy="16009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วงรี 22"/>
          <p:cNvSpPr/>
          <p:nvPr/>
        </p:nvSpPr>
        <p:spPr>
          <a:xfrm>
            <a:off x="177896" y="1904595"/>
            <a:ext cx="2586568" cy="2586568"/>
          </a:xfrm>
          <a:prstGeom prst="ellipse">
            <a:avLst/>
          </a:prstGeom>
          <a:solidFill>
            <a:schemeClr val="bg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1.7 </a:t>
            </a:r>
            <a:r>
              <a:rPr lang="th-TH" sz="48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ทรัพยากรที่ใช้</a:t>
            </a:r>
            <a:endParaRPr lang="th-TH" sz="4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026" name="Picture 2" descr="http://icons.iconarchive.com/icons/dtafalonso/modern-xp/512/ModernXP-74-Software-Install-icon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35" y="2220454"/>
            <a:ext cx="1365983" cy="136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กล่องข้อความ 3"/>
          <p:cNvSpPr txBox="1"/>
          <p:nvPr/>
        </p:nvSpPr>
        <p:spPr>
          <a:xfrm>
            <a:off x="6650499" y="488982"/>
            <a:ext cx="557396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 smtClean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รูปภาพ </a:t>
            </a:r>
            <a:r>
              <a:rPr lang="en-US" sz="1200" dirty="0" smtClean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http://flosweb.deviantart.com/art/Eclipse-Icon-10690728</a:t>
            </a:r>
          </a:p>
          <a:p>
            <a:r>
              <a:rPr lang="en-US" sz="1200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1200" dirty="0" smtClean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http</a:t>
            </a:r>
            <a:r>
              <a:rPr lang="en-US" sz="1200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://</a:t>
            </a:r>
            <a:r>
              <a:rPr lang="en-US" sz="1200" dirty="0" smtClean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rpbouman.blogspot.com/2007/01/oracle-sql-developer-11-supports-mysql.html</a:t>
            </a:r>
          </a:p>
          <a:p>
            <a:r>
              <a:rPr lang="en-US" sz="1200" dirty="0" smtClean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https</a:t>
            </a:r>
            <a:r>
              <a:rPr lang="en-US" sz="1200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://www.nuget.org/packages?q=Tags%3A%22elastic%22</a:t>
            </a:r>
            <a:endParaRPr lang="en-US" sz="1200" dirty="0" smtClean="0">
              <a:solidFill>
                <a:schemeClr val="bg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en-US" sz="1200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1200" dirty="0" smtClean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http</a:t>
            </a:r>
            <a:r>
              <a:rPr lang="en-US" sz="1200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://</a:t>
            </a:r>
            <a:r>
              <a:rPr lang="en-US" sz="1200" dirty="0" smtClean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www.iconarchive.com/show/modern-xp-icons-by-dtafalonso/ModernXP-74-Software-Install-icon.html</a:t>
            </a:r>
          </a:p>
          <a:p>
            <a:r>
              <a:rPr lang="en-US" sz="1200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1200" dirty="0" smtClean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http</a:t>
            </a:r>
            <a:r>
              <a:rPr lang="en-US" sz="1200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://pngimg.com/img/electronics/laptop</a:t>
            </a:r>
          </a:p>
          <a:p>
            <a:r>
              <a:rPr lang="en-US" sz="1200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</a:t>
            </a:r>
            <a:r>
              <a:rPr lang="en-US" sz="1200" dirty="0" smtClean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http</a:t>
            </a:r>
            <a:r>
              <a:rPr lang="en-US" sz="1200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://findicons.com/icon/158595/device_and_hardware</a:t>
            </a:r>
          </a:p>
          <a:p>
            <a:r>
              <a:rPr lang="en-US" sz="1200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 </a:t>
            </a:r>
            <a:r>
              <a:rPr lang="en-US" sz="1200" dirty="0" smtClean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http</a:t>
            </a:r>
            <a:r>
              <a:rPr lang="en-US" sz="1200" dirty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://</a:t>
            </a:r>
            <a:r>
              <a:rPr lang="en-US" sz="1200" dirty="0" smtClean="0">
                <a:solidFill>
                  <a:schemeClr val="bg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pngwebicons.com/download/8933</a:t>
            </a:r>
            <a:endParaRPr lang="th-TH" sz="1200" dirty="0">
              <a:solidFill>
                <a:schemeClr val="bg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0" name="กล่องข้อความ 29"/>
          <p:cNvSpPr txBox="1"/>
          <p:nvPr/>
        </p:nvSpPr>
        <p:spPr>
          <a:xfrm>
            <a:off x="839854" y="3529441"/>
            <a:ext cx="1465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Software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4" name="วงรี 33"/>
          <p:cNvSpPr/>
          <p:nvPr/>
        </p:nvSpPr>
        <p:spPr>
          <a:xfrm>
            <a:off x="8050568" y="4556358"/>
            <a:ext cx="1641514" cy="1641514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6" name="วงรี 35"/>
          <p:cNvSpPr/>
          <p:nvPr/>
        </p:nvSpPr>
        <p:spPr>
          <a:xfrm>
            <a:off x="8744504" y="3071875"/>
            <a:ext cx="1600912" cy="1600912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8" name="วงรี 37"/>
          <p:cNvSpPr/>
          <p:nvPr/>
        </p:nvSpPr>
        <p:spPr>
          <a:xfrm>
            <a:off x="9403776" y="4124396"/>
            <a:ext cx="2586568" cy="2586568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0" name="กล่องข้อความ 39"/>
          <p:cNvSpPr txBox="1"/>
          <p:nvPr/>
        </p:nvSpPr>
        <p:spPr>
          <a:xfrm>
            <a:off x="9970675" y="5788790"/>
            <a:ext cx="1572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Hardware</a:t>
            </a:r>
            <a:endParaRPr lang="th-TH" sz="36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2" name="รูปภาพ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967" y="3286713"/>
            <a:ext cx="821986" cy="622845"/>
          </a:xfrm>
          <a:prstGeom prst="rect">
            <a:avLst/>
          </a:prstGeom>
        </p:spPr>
      </p:pic>
      <p:pic>
        <p:nvPicPr>
          <p:cNvPr id="1036" name="Picture 12" descr="http://vignette3.wikia.nocookie.net/elysiantail/images/e/e3/Icon_pc.png/revision/latest?cb=2014061023414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921" y="4750899"/>
            <a:ext cx="671817" cy="67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raw.githubusercontent.com/elastic/elasticsearch-net/master/build/nuget-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187" y="2240558"/>
            <a:ext cx="870509" cy="86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กล่องข้อความ 41"/>
          <p:cNvSpPr txBox="1"/>
          <p:nvPr/>
        </p:nvSpPr>
        <p:spPr>
          <a:xfrm>
            <a:off x="2752650" y="3110191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tx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Elasticsearch</a:t>
            </a:r>
            <a:endParaRPr lang="th-TH" sz="2000" b="1" dirty="0">
              <a:solidFill>
                <a:schemeClr val="tx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040" name="Picture 16" descr="http://findicons.com/files/icons/1580/devine_icons_part_2/512/device_and_hardwar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627" y="4367556"/>
            <a:ext cx="1572866" cy="157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กล่องข้อความ 49"/>
          <p:cNvSpPr txBox="1"/>
          <p:nvPr/>
        </p:nvSpPr>
        <p:spPr>
          <a:xfrm>
            <a:off x="8623020" y="5430265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PC</a:t>
            </a:r>
            <a:endParaRPr lang="th-TH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1" name="กล่องข้อความ 50"/>
          <p:cNvSpPr txBox="1"/>
          <p:nvPr/>
        </p:nvSpPr>
        <p:spPr>
          <a:xfrm>
            <a:off x="8890774" y="3920788"/>
            <a:ext cx="1308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Notebook</a:t>
            </a:r>
            <a:endParaRPr lang="th-TH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154" y="3881133"/>
            <a:ext cx="738885" cy="738885"/>
          </a:xfrm>
          <a:prstGeom prst="rect">
            <a:avLst/>
          </a:prstGeom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41" y="4491163"/>
            <a:ext cx="596838" cy="665704"/>
          </a:xfrm>
          <a:prstGeom prst="rect">
            <a:avLst/>
          </a:prstGeom>
        </p:spPr>
      </p:pic>
      <p:sp>
        <p:nvSpPr>
          <p:cNvPr id="35" name="กล่องข้อความ 34"/>
          <p:cNvSpPr txBox="1"/>
          <p:nvPr/>
        </p:nvSpPr>
        <p:spPr>
          <a:xfrm>
            <a:off x="2184747" y="4628768"/>
            <a:ext cx="13083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tx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Visual Studio </a:t>
            </a:r>
          </a:p>
          <a:p>
            <a:pPr algn="ctr"/>
            <a:r>
              <a:rPr lang="en-US" sz="2000" b="1" dirty="0" smtClean="0">
                <a:solidFill>
                  <a:schemeClr val="tx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2013</a:t>
            </a:r>
            <a:endParaRPr lang="th-TH" sz="2000" b="1" dirty="0">
              <a:solidFill>
                <a:schemeClr val="tx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7" name="กล่องข้อความ 36"/>
          <p:cNvSpPr txBox="1"/>
          <p:nvPr/>
        </p:nvSpPr>
        <p:spPr>
          <a:xfrm>
            <a:off x="730961" y="5102823"/>
            <a:ext cx="11288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tx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SQL Server </a:t>
            </a:r>
          </a:p>
          <a:p>
            <a:pPr algn="ctr"/>
            <a:r>
              <a:rPr lang="en-US" sz="2000" b="1" dirty="0" smtClean="0">
                <a:solidFill>
                  <a:schemeClr val="tx2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2014</a:t>
            </a:r>
            <a:endParaRPr lang="th-TH" sz="2000" b="1" dirty="0">
              <a:solidFill>
                <a:schemeClr val="tx2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3782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8" grpId="0" animBg="1"/>
      <p:bldP spid="27" grpId="0" animBg="1"/>
      <p:bldP spid="23" grpId="0" animBg="1"/>
      <p:bldP spid="30" grpId="0"/>
      <p:bldP spid="34" grpId="0" animBg="1"/>
      <p:bldP spid="36" grpId="0" animBg="1"/>
      <p:bldP spid="38" grpId="0" animBg="1"/>
      <p:bldP spid="40" grpId="0"/>
      <p:bldP spid="42" grpId="0"/>
      <p:bldP spid="50" grpId="0"/>
      <p:bldP spid="51" grpId="0"/>
      <p:bldP spid="35" grpId="0"/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คำถาม</a:t>
            </a:r>
            <a:r>
              <a:rPr lang="en-US" sz="48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/</a:t>
            </a:r>
            <a:r>
              <a:rPr lang="th-TH" sz="48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ตอบ</a:t>
            </a:r>
            <a:endParaRPr lang="th-TH" sz="4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11436">
            <a:off x="2908113" y="2436702"/>
            <a:ext cx="3719847" cy="4176670"/>
          </a:xfr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332" y="1457580"/>
            <a:ext cx="3359350" cy="5296575"/>
          </a:xfrm>
          <a:prstGeom prst="rect">
            <a:avLst/>
          </a:prstGeom>
        </p:spPr>
      </p:pic>
      <p:sp>
        <p:nvSpPr>
          <p:cNvPr id="6" name="กล่องข้อความ 5"/>
          <p:cNvSpPr txBox="1"/>
          <p:nvPr/>
        </p:nvSpPr>
        <p:spPr>
          <a:xfrm>
            <a:off x="0" y="6519446"/>
            <a:ext cx="3209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รูปภาพ </a:t>
            </a:r>
            <a:r>
              <a:rPr lang="en-US" sz="1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: http://www.clipartbest.com/thinking-png</a:t>
            </a:r>
            <a:endParaRPr lang="th-TH" sz="1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1159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8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ข้อมูลที่ไม่มีโครงสร้าง </a:t>
            </a:r>
            <a:r>
              <a:rPr lang="en-US" sz="48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(Unstructured Data)</a:t>
            </a:r>
            <a:endParaRPr lang="th-TH" sz="4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1280160" y="1828456"/>
            <a:ext cx="9363650" cy="4721678"/>
          </a:xfrm>
        </p:spPr>
        <p:txBody>
          <a:bodyPr>
            <a:noAutofit/>
          </a:bodyPr>
          <a:lstStyle/>
          <a:p>
            <a:r>
              <a:rPr lang="th-TH" sz="3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ข้อมูลที่เกิดขึ้นอย่างต่อเนื่อง และมีการเพิ่มขนาดมากขึ้นเรื่อยๆ เช่น</a:t>
            </a:r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676" y="2310217"/>
            <a:ext cx="4460862" cy="3003648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02" y="2382306"/>
            <a:ext cx="2483783" cy="4415615"/>
          </a:xfrm>
          <a:prstGeom prst="rect">
            <a:avLst/>
          </a:prstGeom>
        </p:spPr>
      </p:pic>
      <p:sp>
        <p:nvSpPr>
          <p:cNvPr id="16" name="กล่องข้อความ 15"/>
          <p:cNvSpPr txBox="1"/>
          <p:nvPr/>
        </p:nvSpPr>
        <p:spPr>
          <a:xfrm>
            <a:off x="4226181" y="3922733"/>
            <a:ext cx="19046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err="1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แชท</a:t>
            </a:r>
            <a:r>
              <a:rPr lang="th-TH" sz="40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(</a:t>
            </a:r>
            <a:r>
              <a:rPr lang="en-US" sz="40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chat</a:t>
            </a:r>
            <a:r>
              <a:rPr lang="th-TH" sz="40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4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7" name="กล่องข้อความ 16"/>
          <p:cNvSpPr txBox="1"/>
          <p:nvPr/>
        </p:nvSpPr>
        <p:spPr>
          <a:xfrm>
            <a:off x="6920865" y="5073246"/>
            <a:ext cx="40479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หนังสือพิมพ์ (</a:t>
            </a:r>
            <a:r>
              <a:rPr lang="en-US" sz="40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newspaper</a:t>
            </a:r>
            <a:r>
              <a:rPr lang="th-TH" sz="40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4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8" name="สี่เหลี่ยมผืนผ้า 17"/>
          <p:cNvSpPr/>
          <p:nvPr/>
        </p:nvSpPr>
        <p:spPr>
          <a:xfrm>
            <a:off x="5968539" y="6504751"/>
            <a:ext cx="62234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รูปภาพ </a:t>
            </a:r>
            <a:r>
              <a:rPr lang="en-US" sz="1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: </a:t>
            </a:r>
            <a:r>
              <a:rPr lang="th-TH" sz="1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http://design.tutsplus.com/tutorials/how-to-design</a:t>
            </a:r>
            <a:r>
              <a:rPr lang="th-TH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-a-custom-newspaper-icon--vector-1963</a:t>
            </a:r>
          </a:p>
        </p:txBody>
      </p:sp>
    </p:spTree>
    <p:extLst>
      <p:ext uri="{BB962C8B-B14F-4D97-AF65-F5344CB8AC3E}">
        <p14:creationId xmlns:p14="http://schemas.microsoft.com/office/powerpoint/2010/main" val="413243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ข้อมูลที่ไม่มีโครงสร้าง </a:t>
            </a:r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(Unstructured Data)</a:t>
            </a:r>
            <a:endParaRPr lang="th-TH" sz="4400" dirty="0"/>
          </a:p>
        </p:txBody>
      </p:sp>
      <p:sp>
        <p:nvSpPr>
          <p:cNvPr id="10" name="กล่องข้อความ 9"/>
          <p:cNvSpPr txBox="1"/>
          <p:nvPr/>
        </p:nvSpPr>
        <p:spPr>
          <a:xfrm>
            <a:off x="0" y="6290376"/>
            <a:ext cx="64091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รูปภาพ </a:t>
            </a:r>
            <a:r>
              <a:rPr lang="en-US" sz="1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:	http://dataconomy.com/sql-vs-nosql-need-know/</a:t>
            </a:r>
          </a:p>
          <a:p>
            <a:r>
              <a:rPr lang="en-US" sz="1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	https://www.laserfiche.com/ecmblog/4-ways-to-manage-unstructured-data-with-ecm/</a:t>
            </a:r>
            <a:endParaRPr lang="th-TH" sz="1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4" name="ลูกศรเชื่อมต่อแบบตรง 3"/>
          <p:cNvCxnSpPr/>
          <p:nvPr/>
        </p:nvCxnSpPr>
        <p:spPr>
          <a:xfrm>
            <a:off x="6269457" y="4269082"/>
            <a:ext cx="131927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รูปภาพ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417" y="2450641"/>
            <a:ext cx="5916036" cy="3387486"/>
          </a:xfrm>
          <a:prstGeom prst="rect">
            <a:avLst/>
          </a:prstGeom>
        </p:spPr>
      </p:pic>
      <p:sp>
        <p:nvSpPr>
          <p:cNvPr id="12" name="กล่องข้อความ 11"/>
          <p:cNvSpPr txBox="1"/>
          <p:nvPr/>
        </p:nvSpPr>
        <p:spPr>
          <a:xfrm>
            <a:off x="2992292" y="2189031"/>
            <a:ext cx="2491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Structured Data</a:t>
            </a:r>
            <a:endParaRPr lang="th-TH" dirty="0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939" y="2450641"/>
            <a:ext cx="3165550" cy="3402797"/>
          </a:xfrm>
          <a:prstGeom prst="rect">
            <a:avLst/>
          </a:prstGeom>
        </p:spPr>
      </p:pic>
      <p:pic>
        <p:nvPicPr>
          <p:cNvPr id="13" name="รูปภาพ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453" y="2008269"/>
            <a:ext cx="2787480" cy="452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94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6 L -0.33438 -3.7037E-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ข้อมูลที่ไม่มีโครงสร้าง </a:t>
            </a:r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(Unstructured Data</a:t>
            </a:r>
            <a:r>
              <a:rPr lang="en-US" sz="48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) </a:t>
            </a:r>
            <a:r>
              <a:rPr lang="th-TH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(ต่อ)</a:t>
            </a:r>
            <a:endParaRPr lang="th-TH" sz="4800" dirty="0"/>
          </a:p>
        </p:txBody>
      </p:sp>
      <p:pic>
        <p:nvPicPr>
          <p:cNvPr id="2050" name="Picture 2" descr="Pictur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847" y="2011261"/>
            <a:ext cx="7285257" cy="438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กล่องข้อความ 3"/>
          <p:cNvSpPr txBox="1"/>
          <p:nvPr/>
        </p:nvSpPr>
        <p:spPr>
          <a:xfrm>
            <a:off x="0" y="6519446"/>
            <a:ext cx="3669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รูปภาพ </a:t>
            </a:r>
            <a:r>
              <a:rPr lang="en-US" sz="1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: http://www.rosebt.com/blog/category/database</a:t>
            </a:r>
            <a:endParaRPr lang="th-TH" sz="1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กล่องข้อความ 5"/>
          <p:cNvSpPr txBox="1"/>
          <p:nvPr/>
        </p:nvSpPr>
        <p:spPr>
          <a:xfrm rot="16200000">
            <a:off x="1901632" y="3594100"/>
            <a:ext cx="1623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petabytes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1596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ข้อมูลที่ไม่มีโครงสร้าง </a:t>
            </a:r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(Unstructured Data</a:t>
            </a:r>
            <a:r>
              <a:rPr lang="en-US" sz="48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) </a:t>
            </a:r>
            <a:r>
              <a:rPr lang="th-TH" sz="48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(ต่อ)</a:t>
            </a:r>
            <a:endParaRPr lang="th-TH" sz="3200" dirty="0"/>
          </a:p>
        </p:txBody>
      </p:sp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769" y="2171408"/>
            <a:ext cx="8199414" cy="3881975"/>
          </a:xfrm>
        </p:spPr>
      </p:pic>
      <p:sp>
        <p:nvSpPr>
          <p:cNvPr id="5" name="กล่องข้อความ 4"/>
          <p:cNvSpPr txBox="1"/>
          <p:nvPr/>
        </p:nvSpPr>
        <p:spPr>
          <a:xfrm>
            <a:off x="0" y="6396335"/>
            <a:ext cx="4884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รูปภาพ </a:t>
            </a:r>
            <a:r>
              <a:rPr lang="en-US" sz="1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: https://centretechnologies.com/the-dark-side-of-unstructured-data/</a:t>
            </a:r>
            <a:endParaRPr lang="th-TH" sz="1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6065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8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ข้อมูลที่มีโครงสร้าง </a:t>
            </a:r>
            <a:r>
              <a:rPr lang="en-US" sz="48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(Structured Data)</a:t>
            </a:r>
            <a:endParaRPr lang="th-TH" sz="4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กล่องข้อความ 5"/>
          <p:cNvSpPr txBox="1"/>
          <p:nvPr/>
        </p:nvSpPr>
        <p:spPr>
          <a:xfrm>
            <a:off x="0" y="6302238"/>
            <a:ext cx="7614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รูปภาพ </a:t>
            </a:r>
            <a:r>
              <a:rPr lang="en-US" sz="1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: http://www.orchardsoft.com/orchard-pathology/struc</a:t>
            </a:r>
            <a:r>
              <a:rPr lang="en-US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tured-data-for-synoptic-reporting</a:t>
            </a:r>
            <a:r>
              <a:rPr lang="en-US" sz="1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/</a:t>
            </a:r>
          </a:p>
          <a:p>
            <a:r>
              <a:rPr lang="en-US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1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  http</a:t>
            </a:r>
            <a:r>
              <a:rPr lang="en-US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://stackoverflow.com/questions/16491513/mysql-trigger-update-relation-table-with-extra-values</a:t>
            </a:r>
            <a:endParaRPr lang="th-TH" sz="1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th-TH" sz="1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28" y="2501515"/>
            <a:ext cx="4805350" cy="3113541"/>
          </a:xfrm>
          <a:prstGeom prst="rect">
            <a:avLst/>
          </a:prstGeom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420" y="1851580"/>
            <a:ext cx="2787480" cy="4521627"/>
          </a:xfrm>
          <a:prstGeom prst="rect">
            <a:avLst/>
          </a:prstGeom>
        </p:spPr>
      </p:pic>
      <p:pic>
        <p:nvPicPr>
          <p:cNvPr id="10" name="รูปภาพ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464" y="2655839"/>
            <a:ext cx="5916036" cy="3387486"/>
          </a:xfrm>
          <a:prstGeom prst="rect">
            <a:avLst/>
          </a:prstGeom>
        </p:spPr>
      </p:pic>
      <p:sp>
        <p:nvSpPr>
          <p:cNvPr id="11" name="กล่องข้อความ 10"/>
          <p:cNvSpPr txBox="1"/>
          <p:nvPr/>
        </p:nvSpPr>
        <p:spPr>
          <a:xfrm>
            <a:off x="7614458" y="2109495"/>
            <a:ext cx="2491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Structured Data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1111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2.96296E-6 L -0.58815 -0.00371 " pathEditMode="relative" rAng="0" ptsTypes="AA">
                                      <p:cBhvr>
                                        <p:cTn id="10" dur="3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14" y="-18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5" presetClass="exit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7" presetClass="exit" presetSubtype="1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8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ข้อมูลที่มีโครงสร้าง </a:t>
            </a:r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(Structured Data</a:t>
            </a:r>
            <a:r>
              <a:rPr lang="en-US" sz="48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) </a:t>
            </a:r>
            <a:r>
              <a:rPr lang="th-TH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(ต่อ)</a:t>
            </a:r>
            <a:endParaRPr lang="th-TH" sz="4800" dirty="0"/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110" y="2326808"/>
            <a:ext cx="2728541" cy="1186322"/>
          </a:xfrm>
          <a:prstGeom prst="rect">
            <a:avLst/>
          </a:prstGeom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731" y="1391341"/>
            <a:ext cx="1745553" cy="1302451"/>
          </a:xfrm>
          <a:prstGeom prst="rect">
            <a:avLst/>
          </a:prstGeom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60" y="2792353"/>
            <a:ext cx="3485021" cy="1441554"/>
          </a:xfrm>
          <a:prstGeom prst="rect">
            <a:avLst/>
          </a:prstGeom>
        </p:spPr>
      </p:pic>
      <p:pic>
        <p:nvPicPr>
          <p:cNvPr id="11" name="รูปภาพ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446" y="3920991"/>
            <a:ext cx="2133867" cy="2133867"/>
          </a:xfrm>
          <a:prstGeom prst="rect">
            <a:avLst/>
          </a:prstGeom>
        </p:spPr>
      </p:pic>
      <p:pic>
        <p:nvPicPr>
          <p:cNvPr id="12" name="รูปภาพ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699" y="2698984"/>
            <a:ext cx="1893495" cy="1893495"/>
          </a:xfrm>
          <a:prstGeom prst="rect">
            <a:avLst/>
          </a:prstGeom>
        </p:spPr>
      </p:pic>
      <p:sp>
        <p:nvSpPr>
          <p:cNvPr id="13" name="กล่องข้อความ 12"/>
          <p:cNvSpPr txBox="1"/>
          <p:nvPr/>
        </p:nvSpPr>
        <p:spPr>
          <a:xfrm>
            <a:off x="591183" y="4295790"/>
            <a:ext cx="32377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สามารถจัดการข้อมูลได้สะดวก เช่น เพิ่ม</a:t>
            </a:r>
            <a:r>
              <a:rPr lang="en-US" sz="32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, </a:t>
            </a:r>
            <a:r>
              <a:rPr lang="th-TH" sz="32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ลบ</a:t>
            </a:r>
            <a:r>
              <a:rPr lang="en-US" sz="32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, </a:t>
            </a:r>
            <a:r>
              <a:rPr lang="th-TH" sz="32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แก้ไข</a:t>
            </a:r>
            <a:endParaRPr lang="th-TH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4" name="กล่องข้อความ 13"/>
          <p:cNvSpPr txBox="1"/>
          <p:nvPr/>
        </p:nvSpPr>
        <p:spPr>
          <a:xfrm>
            <a:off x="8299945" y="4743418"/>
            <a:ext cx="3525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เกิดความสัมพันธ์ระหว่างข้อมูล</a:t>
            </a:r>
            <a:endParaRPr lang="th-TH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5" name="กล่องข้อความ 14"/>
          <p:cNvSpPr txBox="1"/>
          <p:nvPr/>
        </p:nvSpPr>
        <p:spPr>
          <a:xfrm>
            <a:off x="4385844" y="5797068"/>
            <a:ext cx="3612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สามารถนำข้อมูลมาวิเคราะห์ได้</a:t>
            </a:r>
            <a:endParaRPr lang="th-TH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กล่องข้อความ 2"/>
          <p:cNvSpPr txBox="1"/>
          <p:nvPr/>
        </p:nvSpPr>
        <p:spPr>
          <a:xfrm>
            <a:off x="0" y="6129893"/>
            <a:ext cx="6711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http://</a:t>
            </a:r>
            <a:r>
              <a:rPr lang="en-US" sz="1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www.123rf.com/stock-photo/rdbms.html</a:t>
            </a:r>
          </a:p>
          <a:p>
            <a:r>
              <a:rPr lang="en-US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http://</a:t>
            </a:r>
            <a:r>
              <a:rPr lang="en-US" sz="1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easyjavase.blogspot.com/2014/04/how-to-insert-update-and-delete-data.html</a:t>
            </a:r>
          </a:p>
          <a:p>
            <a:r>
              <a:rPr lang="en-US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https://www.caycon.com/market-research-analysis.php</a:t>
            </a:r>
            <a:endParaRPr lang="th-TH" sz="1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5" name="ลูกศรเชื่อมต่อแบบตรง 4"/>
          <p:cNvCxnSpPr>
            <a:stCxn id="7" idx="1"/>
            <a:endCxn id="9" idx="3"/>
          </p:cNvCxnSpPr>
          <p:nvPr/>
        </p:nvCxnSpPr>
        <p:spPr>
          <a:xfrm flipH="1">
            <a:off x="3952581" y="2919969"/>
            <a:ext cx="980529" cy="5931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ลูกศรเชื่อมต่อแบบตรง 15"/>
          <p:cNvCxnSpPr>
            <a:stCxn id="7" idx="2"/>
            <a:endCxn id="11" idx="0"/>
          </p:cNvCxnSpPr>
          <p:nvPr/>
        </p:nvCxnSpPr>
        <p:spPr>
          <a:xfrm flipH="1">
            <a:off x="6297380" y="3513130"/>
            <a:ext cx="1" cy="4078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ลูกศรเชื่อมต่อแบบตรง 16"/>
          <p:cNvCxnSpPr>
            <a:stCxn id="7" idx="3"/>
            <a:endCxn id="12" idx="1"/>
          </p:cNvCxnSpPr>
          <p:nvPr/>
        </p:nvCxnSpPr>
        <p:spPr>
          <a:xfrm>
            <a:off x="7661651" y="2919969"/>
            <a:ext cx="1454048" cy="7257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10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h-TH" sz="48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หากไม่มีการเปลี่ยนแปลงโครงสร้างของข้อมูลจะมีผลอย่างไร</a:t>
            </a:r>
            <a:endParaRPr lang="th-TH" sz="4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4" name="ตาราง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902392"/>
              </p:ext>
            </p:extLst>
          </p:nvPr>
        </p:nvGraphicFramePr>
        <p:xfrm>
          <a:off x="762000" y="2112952"/>
          <a:ext cx="10689367" cy="4311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1335"/>
                <a:gridCol w="2053039"/>
                <a:gridCol w="2044993"/>
              </a:tblGrid>
              <a:tr h="615912">
                <a:tc>
                  <a:txBody>
                    <a:bodyPr/>
                    <a:lstStyle/>
                    <a:p>
                      <a:pPr algn="ctr"/>
                      <a:r>
                        <a:rPr lang="th-TH" sz="3400" b="0" dirty="0" smtClean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คุณสมบัติ</a:t>
                      </a:r>
                      <a:endParaRPr lang="th-TH" sz="3400" b="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7249" marR="97249" marT="48625" marB="486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400" b="0" dirty="0" smtClean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NoSQL</a:t>
                      </a:r>
                      <a:endParaRPr lang="th-TH" sz="3400" b="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7249" marR="97249" marT="48625" marB="486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400" b="0" dirty="0" smtClean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SQL</a:t>
                      </a:r>
                      <a:endParaRPr lang="th-TH" sz="3400" b="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7249" marR="97249" marT="48625" marB="48625"/>
                </a:tc>
              </a:tr>
              <a:tr h="61591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3400" dirty="0" smtClean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การจัดการข้อมูล</a:t>
                      </a:r>
                    </a:p>
                  </a:txBody>
                  <a:tcPr marL="97249" marR="97249" marT="48625" marB="48625"/>
                </a:tc>
                <a:tc>
                  <a:txBody>
                    <a:bodyPr/>
                    <a:lstStyle/>
                    <a:p>
                      <a:pPr algn="ctr"/>
                      <a:endParaRPr lang="th-TH" sz="34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7249" marR="97249" marT="48625" marB="48625"/>
                </a:tc>
                <a:tc>
                  <a:txBody>
                    <a:bodyPr/>
                    <a:lstStyle/>
                    <a:p>
                      <a:pPr algn="ctr"/>
                      <a:endParaRPr lang="th-TH" sz="34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7249" marR="97249" marT="48625" marB="48625"/>
                </a:tc>
              </a:tr>
              <a:tr h="615912">
                <a:tc>
                  <a:txBody>
                    <a:bodyPr/>
                    <a:lstStyle/>
                    <a:p>
                      <a:pPr algn="ctr"/>
                      <a:r>
                        <a:rPr lang="th-TH" sz="3400" dirty="0" smtClean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ความสัมพันธ์ของข้อมูล</a:t>
                      </a:r>
                      <a:endParaRPr lang="th-TH" sz="34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7249" marR="97249" marT="48625" marB="48625"/>
                </a:tc>
                <a:tc>
                  <a:txBody>
                    <a:bodyPr/>
                    <a:lstStyle/>
                    <a:p>
                      <a:pPr algn="ctr"/>
                      <a:endParaRPr lang="th-TH" sz="34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7249" marR="97249" marT="48625" marB="48625"/>
                </a:tc>
                <a:tc>
                  <a:txBody>
                    <a:bodyPr/>
                    <a:lstStyle/>
                    <a:p>
                      <a:pPr algn="ctr"/>
                      <a:endParaRPr lang="th-TH" sz="34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7249" marR="97249" marT="48625" marB="48625"/>
                </a:tc>
              </a:tr>
              <a:tr h="61591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400" dirty="0" smtClean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Group</a:t>
                      </a:r>
                      <a:r>
                        <a:rPr lang="en-US" sz="3400" baseline="0" dirty="0" smtClean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 by / Join</a:t>
                      </a:r>
                      <a:endParaRPr lang="th-TH" sz="3400" dirty="0" smtClean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7249" marR="97249" marT="48625" marB="48625"/>
                </a:tc>
                <a:tc>
                  <a:txBody>
                    <a:bodyPr/>
                    <a:lstStyle/>
                    <a:p>
                      <a:pPr algn="ctr"/>
                      <a:endParaRPr lang="th-TH" sz="34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7249" marR="97249" marT="48625" marB="48625"/>
                </a:tc>
                <a:tc>
                  <a:txBody>
                    <a:bodyPr/>
                    <a:lstStyle/>
                    <a:p>
                      <a:pPr algn="ctr"/>
                      <a:endParaRPr lang="th-TH" sz="34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7249" marR="97249" marT="48625" marB="48625"/>
                </a:tc>
              </a:tr>
              <a:tr h="615912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400" dirty="0" err="1" smtClean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Adhoc</a:t>
                      </a:r>
                      <a:r>
                        <a:rPr lang="en-US" sz="3400" dirty="0" smtClean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 Query</a:t>
                      </a:r>
                      <a:endParaRPr lang="th-TH" sz="3400" dirty="0" smtClean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7249" marR="97249" marT="48625" marB="48625"/>
                </a:tc>
                <a:tc>
                  <a:txBody>
                    <a:bodyPr/>
                    <a:lstStyle/>
                    <a:p>
                      <a:pPr algn="ctr"/>
                      <a:endParaRPr lang="th-TH" sz="34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7249" marR="97249" marT="48625" marB="48625"/>
                </a:tc>
                <a:tc>
                  <a:txBody>
                    <a:bodyPr/>
                    <a:lstStyle/>
                    <a:p>
                      <a:pPr algn="ctr"/>
                      <a:endParaRPr lang="th-TH" sz="34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7249" marR="97249" marT="48625" marB="48625"/>
                </a:tc>
              </a:tr>
              <a:tr h="615912">
                <a:tc>
                  <a:txBody>
                    <a:bodyPr/>
                    <a:lstStyle/>
                    <a:p>
                      <a:pPr algn="ctr"/>
                      <a:r>
                        <a:rPr lang="th-TH" sz="3400" dirty="0" smtClean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ความรวดเร็วในการจัดเก็บข้อมูล</a:t>
                      </a:r>
                      <a:endParaRPr lang="th-TH" sz="34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7249" marR="97249" marT="48625" marB="48625"/>
                </a:tc>
                <a:tc>
                  <a:txBody>
                    <a:bodyPr/>
                    <a:lstStyle/>
                    <a:p>
                      <a:pPr algn="ctr"/>
                      <a:endParaRPr lang="th-TH" sz="340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7249" marR="97249" marT="48625" marB="48625"/>
                </a:tc>
                <a:tc>
                  <a:txBody>
                    <a:bodyPr/>
                    <a:lstStyle/>
                    <a:p>
                      <a:pPr algn="ctr"/>
                      <a:endParaRPr lang="th-TH" sz="34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7249" marR="97249" marT="48625" marB="48625"/>
                </a:tc>
              </a:tr>
              <a:tr h="615912">
                <a:tc>
                  <a:txBody>
                    <a:bodyPr/>
                    <a:lstStyle/>
                    <a:p>
                      <a:pPr algn="ctr"/>
                      <a:r>
                        <a:rPr lang="th-TH" sz="3400" dirty="0" smtClean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ความยืดหยุ่นในการเก็บข้อมูล</a:t>
                      </a:r>
                      <a:endParaRPr lang="th-TH" sz="34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7249" marR="97249" marT="48625" marB="48625"/>
                </a:tc>
                <a:tc>
                  <a:txBody>
                    <a:bodyPr/>
                    <a:lstStyle/>
                    <a:p>
                      <a:pPr algn="ctr"/>
                      <a:endParaRPr lang="th-TH" sz="34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7249" marR="97249" marT="48625" marB="48625"/>
                </a:tc>
                <a:tc>
                  <a:txBody>
                    <a:bodyPr/>
                    <a:lstStyle/>
                    <a:p>
                      <a:pPr algn="ctr"/>
                      <a:endParaRPr lang="th-TH" sz="34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7249" marR="97249" marT="48625" marB="48625"/>
                </a:tc>
              </a:tr>
            </a:tbl>
          </a:graphicData>
        </a:graphic>
      </p:graphicFrame>
      <p:pic>
        <p:nvPicPr>
          <p:cNvPr id="6" name="รูปภาพ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378" y="2815642"/>
            <a:ext cx="468312" cy="460006"/>
          </a:xfrm>
          <a:prstGeom prst="rect">
            <a:avLst/>
          </a:prstGeom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378" y="3394939"/>
            <a:ext cx="468312" cy="460006"/>
          </a:xfrm>
          <a:prstGeom prst="rect">
            <a:avLst/>
          </a:prstGeom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378" y="4032831"/>
            <a:ext cx="468312" cy="460006"/>
          </a:xfrm>
          <a:prstGeom prst="rect">
            <a:avLst/>
          </a:prstGeom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856" y="5878076"/>
            <a:ext cx="468312" cy="460006"/>
          </a:xfrm>
          <a:prstGeom prst="rect">
            <a:avLst/>
          </a:prstGeom>
        </p:spPr>
      </p:pic>
      <p:pic>
        <p:nvPicPr>
          <p:cNvPr id="10" name="รูปภาพ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856" y="5253090"/>
            <a:ext cx="468312" cy="460006"/>
          </a:xfrm>
          <a:prstGeom prst="rect">
            <a:avLst/>
          </a:prstGeom>
        </p:spPr>
      </p:pic>
      <p:pic>
        <p:nvPicPr>
          <p:cNvPr id="11" name="รูปภาพ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866" y="2815642"/>
            <a:ext cx="468312" cy="468312"/>
          </a:xfrm>
          <a:prstGeom prst="rect">
            <a:avLst/>
          </a:prstGeom>
        </p:spPr>
      </p:pic>
      <p:pic>
        <p:nvPicPr>
          <p:cNvPr id="12" name="รูปภาพ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378" y="4672123"/>
            <a:ext cx="468312" cy="460006"/>
          </a:xfrm>
          <a:prstGeom prst="rect">
            <a:avLst/>
          </a:prstGeom>
        </p:spPr>
      </p:pic>
      <p:pic>
        <p:nvPicPr>
          <p:cNvPr id="13" name="รูปภาพ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856" y="3393577"/>
            <a:ext cx="468312" cy="468312"/>
          </a:xfrm>
          <a:prstGeom prst="rect">
            <a:avLst/>
          </a:prstGeom>
        </p:spPr>
      </p:pic>
      <p:pic>
        <p:nvPicPr>
          <p:cNvPr id="14" name="รูปภาพ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856" y="4036984"/>
            <a:ext cx="468312" cy="468312"/>
          </a:xfrm>
          <a:prstGeom prst="rect">
            <a:avLst/>
          </a:prstGeom>
        </p:spPr>
      </p:pic>
      <p:pic>
        <p:nvPicPr>
          <p:cNvPr id="15" name="รูปภาพ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378" y="5878076"/>
            <a:ext cx="468312" cy="468312"/>
          </a:xfrm>
          <a:prstGeom prst="rect">
            <a:avLst/>
          </a:prstGeom>
        </p:spPr>
      </p:pic>
      <p:pic>
        <p:nvPicPr>
          <p:cNvPr id="16" name="รูปภาพ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378" y="5253090"/>
            <a:ext cx="468312" cy="468312"/>
          </a:xfrm>
          <a:prstGeom prst="rect">
            <a:avLst/>
          </a:prstGeom>
        </p:spPr>
      </p:pic>
      <p:pic>
        <p:nvPicPr>
          <p:cNvPr id="17" name="รูปภาพ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879" y="4663817"/>
            <a:ext cx="468312" cy="46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6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การศึกษา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ucation_16x9.potx" id="{AA5F22BC-61EA-4F01-AB22-75117871E196}" vid="{BD0EB374-1DDC-4F15-88A9-D386288C58A6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1841</TotalTime>
  <Words>752</Words>
  <Application>Microsoft Office PowerPoint</Application>
  <PresentationFormat>แบบจอกว้าง</PresentationFormat>
  <Paragraphs>186</Paragraphs>
  <Slides>26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6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26</vt:i4>
      </vt:variant>
    </vt:vector>
  </HeadingPairs>
  <TitlesOfParts>
    <vt:vector size="33" baseType="lpstr">
      <vt:lpstr>Calibri</vt:lpstr>
      <vt:lpstr>Cordia New</vt:lpstr>
      <vt:lpstr>Leelawadee</vt:lpstr>
      <vt:lpstr>TH Chakra Petch</vt:lpstr>
      <vt:lpstr>TH Sarabun New</vt:lpstr>
      <vt:lpstr>Wingdings</vt:lpstr>
      <vt:lpstr>การศึกษา 16x9</vt:lpstr>
      <vt:lpstr>การนำข้อมูลที่ไม่มีโครงสร้างมาบูรณาการเป็นข้อมูลที่มี</vt:lpstr>
      <vt:lpstr>บทที่</vt:lpstr>
      <vt:lpstr>ข้อมูลที่ไม่มีโครงสร้าง (Unstructured Data)</vt:lpstr>
      <vt:lpstr>ข้อมูลที่ไม่มีโครงสร้าง (Unstructured Data)</vt:lpstr>
      <vt:lpstr>ข้อมูลที่ไม่มีโครงสร้าง (Unstructured Data) (ต่อ)</vt:lpstr>
      <vt:lpstr>ข้อมูลที่ไม่มีโครงสร้าง (Unstructured Data) (ต่อ)</vt:lpstr>
      <vt:lpstr>ข้อมูลที่มีโครงสร้าง (Structured Data)</vt:lpstr>
      <vt:lpstr>ข้อมูลที่มีโครงสร้าง (Structured Data) (ต่อ)</vt:lpstr>
      <vt:lpstr>หากไม่มีการเปลี่ยนแปลงโครงสร้างของข้อมูลจะมีผลอย่างไร</vt:lpstr>
      <vt:lpstr>การนำข้อมูลที่ไม่มีโครง (Unstructured Data) มาบูรณาการให้เป็นข้อมูลที่มีโครงสร้าง (Structured Data) เพื่ออะไร</vt:lpstr>
      <vt:lpstr>ความแตกต่างของโครงสร้าง SQL และ NoSQL</vt:lpstr>
      <vt:lpstr>1.2 วัตถุประสงค์</vt:lpstr>
      <vt:lpstr> 1.3 ขอบเขตการศึกษา </vt:lpstr>
      <vt:lpstr>1.3 ขอบเขตการศึกษา (ต่อ)</vt:lpstr>
      <vt:lpstr>1.3 ขอบเขตการศึกษา (ต่อ)</vt:lpstr>
      <vt:lpstr>1.3 ขอบเขตการศึกษา (ต่อ)</vt:lpstr>
      <vt:lpstr>1.3 ขอบเขตการศึกษา (ต่อ)</vt:lpstr>
      <vt:lpstr>1.3 ขอบเขตการศึกษา (ต่อ)</vt:lpstr>
      <vt:lpstr>1.3 ขอบเขตการศึกษา (ต่อ)</vt:lpstr>
      <vt:lpstr>1.3 ขอบเขตการศึกษา (ต่อ)</vt:lpstr>
      <vt:lpstr>1.3 ขอบเขตการศึกษา (ต่อ)</vt:lpstr>
      <vt:lpstr>1.4 ประโยชน์ที่คาดว่าจะได้รับ</vt:lpstr>
      <vt:lpstr>1.5 วิธีการดำเนินงาน</vt:lpstr>
      <vt:lpstr>1.6 ผลการดำเนินงาน</vt:lpstr>
      <vt:lpstr>1.7 ทรัพยากรที่ใช้</vt:lpstr>
      <vt:lpstr>คำถาม/ตอบ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การนำข้อมูลที่ไม่มีโครงสร้างมาบูรณาการเป็นข้อมูลที่มีโครงสร้าง เพื่อบริหารจัดการข้อมูล Integration Unstructured data to Structured data for management</dc:title>
  <dc:creator>boom_s2537@hotmail.com</dc:creator>
  <cp:lastModifiedBy>ทักษ์ดนัย สามัญ</cp:lastModifiedBy>
  <cp:revision>155</cp:revision>
  <cp:lastPrinted>2016-08-07T15:11:56Z</cp:lastPrinted>
  <dcterms:created xsi:type="dcterms:W3CDTF">2016-07-25T13:03:05Z</dcterms:created>
  <dcterms:modified xsi:type="dcterms:W3CDTF">2016-11-25T04:06:52Z</dcterms:modified>
</cp:coreProperties>
</file>